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89" r:id="rId2"/>
  </p:sldMasterIdLst>
  <p:notesMasterIdLst>
    <p:notesMasterId r:id="rId30"/>
  </p:notesMasterIdLst>
  <p:sldIdLst>
    <p:sldId id="256" r:id="rId3"/>
    <p:sldId id="257" r:id="rId4"/>
    <p:sldId id="258" r:id="rId5"/>
    <p:sldId id="273" r:id="rId6"/>
    <p:sldId id="274" r:id="rId7"/>
    <p:sldId id="275" r:id="rId8"/>
    <p:sldId id="260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0DDAE3-C6B4-4346-987E-78062FFD8202}" v="52" dt="2026-01-15T00:09:36.9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1"/>
    <p:restoredTop sz="84795"/>
  </p:normalViewPr>
  <p:slideViewPr>
    <p:cSldViewPr snapToGrid="0">
      <p:cViewPr varScale="1">
        <p:scale>
          <a:sx n="104" d="100"/>
          <a:sy n="104" d="100"/>
        </p:scale>
        <p:origin x="-16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D27E9-F852-B84B-94A8-D5FDE4C9C5CD}" type="datetimeFigureOut">
              <a:rPr lang="en-US" smtClean="0"/>
              <a:t>1/14/26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626AF-5DD9-D940-AF20-BAC99C152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75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Hi, I am Shubham and today I am going to talk about </a:t>
            </a:r>
            <a:r>
              <a:rPr lang="en-US" dirty="0" err="1"/>
              <a:t>HarborMaster</a:t>
            </a:r>
            <a:r>
              <a:rPr lang="en-US" dirty="0"/>
              <a:t>, a scalable approach to detecting rollback attacks when dealing with a cluster of 10s to 100s of nodes running in Trusted execution environments.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80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even more insidious in a cluster setting.</a:t>
            </a:r>
          </a:p>
          <a:p>
            <a:r>
              <a:rPr lang="en-US" dirty="0"/>
              <a:t>Say a training service pushes a new version of a model to 3 inference workers.</a:t>
            </a:r>
          </a:p>
          <a:p>
            <a:r>
              <a:rPr lang="en-US" dirty="0"/>
              <a:t>Afterwards, it declares to the clients that the new model is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77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9FB3-1436-E305-990C-EC507DAFC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6372EF-526F-1812-C591-2E4C84978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74B3C2-8B2D-484C-A886-B392A99A5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one of the workers gets rolled back.</a:t>
            </a:r>
          </a:p>
          <a:p>
            <a:r>
              <a:rPr lang="en-US" dirty="0"/>
              <a:t>&lt;Click&gt;</a:t>
            </a:r>
            <a:br>
              <a:rPr lang="en-US" dirty="0"/>
            </a:br>
            <a:r>
              <a:rPr lang="en-US" dirty="0"/>
              <a:t>And a user interacts with it later on.</a:t>
            </a:r>
          </a:p>
          <a:p>
            <a:r>
              <a:rPr lang="en-US" dirty="0"/>
              <a:t>It will interact with the older version of the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1C0D8-EFCE-A2AE-EBC3-079649501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52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can we do to detect this?</a:t>
            </a:r>
          </a:p>
          <a:p>
            <a:r>
              <a:rPr lang="en-US" dirty="0"/>
              <a:t>&lt;Click&gt;</a:t>
            </a:r>
            <a:br>
              <a:rPr lang="en-US" dirty="0"/>
            </a:br>
            <a:r>
              <a:rPr lang="en-US" dirty="0"/>
              <a:t>As it turns, the key to detection is in durably logging read and write requests and responses from all the services. So that an audit trail remains to detect misbehaviors later on.</a:t>
            </a:r>
          </a:p>
          <a:p>
            <a:r>
              <a:rPr lang="en-US" dirty="0"/>
              <a:t>When it comes to logging, there are currently 2 ways people do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70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233D1-90C3-7486-5301-306C2F038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C0AED-08C4-12AE-F6F3-903BB0FBB8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27741F-A637-D0BC-6000-386DA88F6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is a single log approach, where we use a distributed trust system to realize a totally ordered log &lt;Click&gt;</a:t>
            </a:r>
          </a:p>
          <a:p>
            <a:r>
              <a:rPr lang="en-US" dirty="0"/>
              <a:t>and commit log entries corresponding to read and write events in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B78D2-74DB-B177-2B24-1A6AC7FEF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75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FEF0B-E280-13A9-0F9B-E406DB673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5CA82-72A9-0D85-D5D6-215BA5D69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AE175-ED29-605F-394D-4567DF1DE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Later on, an auditor can simply look at this log and say</a:t>
            </a:r>
          </a:p>
          <a:p>
            <a:r>
              <a:rPr lang="en-US" dirty="0"/>
              <a:t>“Hmm…., the training service committed this latest model, but this worker used an older model to answer the client request”</a:t>
            </a:r>
          </a:p>
          <a:p>
            <a:r>
              <a:rPr lang="en-US" dirty="0"/>
              <a:t>This must mean there has been a rollback attack.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8D829-2BFF-3473-7B3A-836962AF8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92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Single-log has its pros and cons.</a:t>
            </a:r>
          </a:p>
          <a:p>
            <a:r>
              <a:rPr lang="en-US" dirty="0"/>
              <a:t>&lt;Read the slide&gt;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43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3D5BE-31CC-56BE-568F-AC568C514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F04FB4-3126-3406-CDFD-FBB2575D6A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CBD56-9BCE-A97F-CB00-C14B9E9E9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other hand, there is the multi-log approach.</a:t>
            </a:r>
          </a:p>
          <a:p>
            <a:r>
              <a:rPr lang="en-US" dirty="0"/>
              <a:t>Instead of having a single log every service must coordinate to write to,</a:t>
            </a:r>
          </a:p>
          <a:p>
            <a:r>
              <a:rPr lang="en-US" dirty="0"/>
              <a:t>Each service has its own log.</a:t>
            </a:r>
          </a:p>
          <a:p>
            <a:r>
              <a:rPr lang="en-US" dirty="0"/>
              <a:t>However, in order to have meaningful semantics, they must independently log every event they see.</a:t>
            </a:r>
          </a:p>
          <a:p>
            <a:endParaRPr lang="en-US" dirty="0"/>
          </a:p>
          <a:p>
            <a:r>
              <a:rPr lang="en-US" dirty="0"/>
              <a:t>So this log entry for seeing a new model, must be committed by both the training service and the inference containers.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AAE28-49A1-AA7C-57EC-E986A633E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69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traded coordination overhead for high write amplification!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95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do better? &lt;pause&gt; Turns out we can!</a:t>
            </a:r>
          </a:p>
          <a:p>
            <a:r>
              <a:rPr lang="en-US" dirty="0"/>
              <a:t>We looked into what is necessary for detecting rollback attacks, and arrive at this truly simple insight. &lt;Next slide&gt;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68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&lt;Slow down here&gt;</a:t>
            </a:r>
          </a:p>
          <a:p>
            <a:r>
              <a:rPr lang="en-US" dirty="0"/>
              <a:t>Rollback Attacks, especially the ones that cause harm by outputting ”wrong” data, effectively show up as a violation of causality somewhere in the cluster!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85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first let me back up a little bit. What are Trusted Execution Environments?</a:t>
            </a:r>
          </a:p>
          <a:p>
            <a:r>
              <a:rPr lang="en-US" dirty="0"/>
              <a:t>These are technologies like Intel’s TDX, AMD SEV-SNP and ARM CCA that guarantees:</a:t>
            </a:r>
            <a:br>
              <a:rPr lang="en-US" dirty="0"/>
            </a:br>
            <a:r>
              <a:rPr lang="en-US" dirty="0"/>
              <a:t>&lt;Click&gt;</a:t>
            </a:r>
          </a:p>
          <a:p>
            <a:r>
              <a:rPr lang="en-US" dirty="0"/>
              <a:t>Integrity of compute, that is, you get a cryptographic proof that your VM is running what you think it is running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And confidentiality of memory!</a:t>
            </a:r>
          </a:p>
          <a:p>
            <a:r>
              <a:rPr lang="en-US" dirty="0"/>
              <a:t>This allows application developers to deploy confidential computing applications in potentially rogue and untrusted cloud providers.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82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BA1D0-C3EC-D599-D9DE-5571ADDFE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5C883F-1A20-AD70-36DB-B4966F1E5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AFA1EA-4422-9DAB-6B48-7CE6F69A4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understand this better, what are these logs establishing?</a:t>
            </a:r>
          </a:p>
          <a:p>
            <a:r>
              <a:rPr lang="en-US" dirty="0"/>
              <a:t>It is nothing but a happens before relationship among these read and write events.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A6C54-D623-DEDC-65BA-ED17AECBB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84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F4F93-853D-87AA-2F26-FF6F556F5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F28122-7CEF-5534-8BDD-732A49A3E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EBC81-DA7D-A6D2-B8C1-D68962963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auditing service simply checks if the recorded response for a read request is consistent with all the events that happened before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54D40-9692-534E-0331-6F1EC1250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77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E78EE-5504-F471-9F34-499B8690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B31829-E598-8A9C-53FB-AC897EED66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8E5FF1-ABC3-50F5-88D6-9B039741A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therefore, rely on more than 30–years worth of research in causal logging to have a low overhead logging system without paying the cost of coordination or write amplification.</a:t>
            </a:r>
          </a:p>
          <a:p>
            <a:r>
              <a:rPr lang="en-US" dirty="0"/>
              <a:t>For these in the know, we simply use a Vector clocks to refer to the causal history of log entries and help the auditor re-create the state of a node to audit the read log entries.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D5F3B-7E8C-20C5-B724-827248B065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35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85F55-0640-2D54-E737-3D3967619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0776E9-A68F-C2B2-06CF-BFB864AAF3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BEFD4-6231-A4C9-99F1-EAA98A634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built </a:t>
            </a:r>
            <a:r>
              <a:rPr lang="en-US" dirty="0" err="1"/>
              <a:t>HarborMaster</a:t>
            </a:r>
            <a:r>
              <a:rPr lang="en-US" dirty="0"/>
              <a:t> around this simple idea, intended to provide rollback detection as a service.</a:t>
            </a:r>
          </a:p>
          <a:p>
            <a:r>
              <a:rPr lang="en-US" dirty="0"/>
              <a:t>In the interest of time, I won’t go into more details, but I will leave you with the main challenge we had to solve: How do I durably store these log entries when the disks that store these entries can all be rolled back!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46E4E-1B6D-DC76-9A94-E68B71C663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55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variants of </a:t>
            </a:r>
            <a:r>
              <a:rPr lang="en-US" dirty="0" err="1"/>
              <a:t>HarborMaster</a:t>
            </a:r>
            <a:r>
              <a:rPr lang="en-US" dirty="0"/>
              <a:t>.</a:t>
            </a:r>
          </a:p>
          <a:p>
            <a:r>
              <a:rPr lang="en-US" dirty="0"/>
              <a:t>&lt;Click&gt;</a:t>
            </a:r>
            <a:br>
              <a:rPr lang="en-US" dirty="0"/>
            </a:br>
            <a:r>
              <a:rPr lang="en-US" dirty="0"/>
              <a:t>You can use the lite version to easily integrate the logging and auditing service to your existing cluster.</a:t>
            </a:r>
          </a:p>
          <a:p>
            <a:r>
              <a:rPr lang="en-US" dirty="0"/>
              <a:t>&lt;Click&gt;</a:t>
            </a:r>
            <a:br>
              <a:rPr lang="en-US" dirty="0"/>
            </a:br>
            <a:r>
              <a:rPr lang="en-US" dirty="0"/>
              <a:t>Or, if you are building a new application, you can use our core version that gives you distributed KV store and abstracts away all logging behind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1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remaining time, let’s quickly go over some performance numbers.</a:t>
            </a:r>
          </a:p>
          <a:p>
            <a:r>
              <a:rPr lang="en-US" dirty="0"/>
              <a:t>Here we use a 16 node cluster running a YCSB workload and benchmark </a:t>
            </a:r>
            <a:r>
              <a:rPr lang="en-US" dirty="0" err="1"/>
              <a:t>HarborMaster</a:t>
            </a:r>
            <a:r>
              <a:rPr lang="en-US" dirty="0"/>
              <a:t> against an unprotected baseline and Nimble, a state of the art single log solution.</a:t>
            </a:r>
          </a:p>
          <a:p>
            <a:r>
              <a:rPr lang="en-US" dirty="0"/>
              <a:t>Nimble doesn’t scale well due to coordination overhead.</a:t>
            </a:r>
          </a:p>
          <a:p>
            <a:r>
              <a:rPr lang="en-US" dirty="0"/>
              <a:t>But </a:t>
            </a:r>
            <a:r>
              <a:rPr lang="en-US" dirty="0" err="1"/>
              <a:t>HarborMaster</a:t>
            </a:r>
            <a:r>
              <a:rPr lang="en-US" dirty="0"/>
              <a:t> only imposes a 12% drop in throughput before saturation.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31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4D462-B553-9395-7725-6956F319E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8742D0-8990-4A9B-A539-46783C460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C34053-12D2-69CC-E726-F88895FFF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now examine how these different approaches scale with number of nodes.</a:t>
            </a:r>
          </a:p>
          <a:p>
            <a:r>
              <a:rPr lang="en-US" dirty="0"/>
              <a:t>We do this in a key transparency setting where each node is generating new keys for users and </a:t>
            </a:r>
          </a:p>
          <a:p>
            <a:r>
              <a:rPr lang="en-US" dirty="0"/>
              <a:t>We see that </a:t>
            </a:r>
            <a:r>
              <a:rPr lang="en-US" dirty="0" err="1"/>
              <a:t>HarborMaster</a:t>
            </a:r>
            <a:r>
              <a:rPr lang="en-US" dirty="0"/>
              <a:t> scales linearly similar to the unprotected baseline, but the single-log implementation doesn’t scale beyond the 1 node setup, because of the coordination overhead.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8138A-AF89-C8AB-BE85-6FCBB09D0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32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5C8C6-E2C2-3FC0-6B47-3FECCB3B5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AB16C-9420-2F72-FC7A-F8EA90A63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7C1C34-9DFA-4F88-3F94-6087BDE1F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E7044-35E7-0017-21E9-E3F36C7D7F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25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Trusted Computing Base, or TCB for short, of using TEEs used to be small before.</a:t>
            </a:r>
          </a:p>
          <a:p>
            <a:r>
              <a:rPr lang="en-US" dirty="0"/>
              <a:t>Usually, a small secure service, like a key manager, ran on a TEE. Others remained in normal VMs or containers.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10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with the advent of VM-based TEEs, like AMD SEV, applications are moving to using Trusted Execution for all services!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1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D4F61-44E7-4C7A-0FBB-9FC0F68B6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79B3E-F244-D026-BC8C-E0AF541300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13D6BE-7F1B-D06F-FC75-86730A699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TEE based clusters are quickly becoming commonplace.</a:t>
            </a:r>
          </a:p>
          <a:p>
            <a:r>
              <a:rPr lang="en-US" dirty="0"/>
              <a:t>This is evident from new cloud offerings like Azure Confidential Container fleets.</a:t>
            </a:r>
          </a:p>
          <a:p>
            <a:r>
              <a:rPr lang="en-US" dirty="0"/>
              <a:t>&lt;Clicks&gt;</a:t>
            </a:r>
            <a:br>
              <a:rPr lang="en-US" dirty="0"/>
            </a:br>
            <a:r>
              <a:rPr lang="en-US" dirty="0"/>
              <a:t>Companies like Edgeless and Opaque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And academic papers.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B25C3-D56E-0431-B58B-655595D70D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86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is one big problem!</a:t>
            </a:r>
          </a:p>
          <a:p>
            <a:r>
              <a:rPr lang="en-US" dirty="0"/>
              <a:t>TEEs do not protect against persistent storage.</a:t>
            </a:r>
          </a:p>
          <a:p>
            <a:r>
              <a:rPr lang="en-US" dirty="0"/>
              <a:t>TEE – based systems are vulnerable to rollback attacks.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28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I mean by that?</a:t>
            </a:r>
          </a:p>
          <a:p>
            <a:r>
              <a:rPr lang="en-US" dirty="0"/>
              <a:t>Say you are running a ML training job in a TEE.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And after sometime, you save a checkpoint in your disk.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24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your VM crashes.</a:t>
            </a:r>
          </a:p>
          <a:p>
            <a:r>
              <a:rPr lang="en-US" dirty="0"/>
              <a:t>&lt;Click&gt;</a:t>
            </a:r>
            <a:br>
              <a:rPr lang="en-US" dirty="0"/>
            </a:br>
            <a:r>
              <a:rPr lang="en-US" dirty="0"/>
              <a:t>A rogue cloud provider can then come and rollback your disk to an older state.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30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265F9-F540-E5B6-B46C-6459B134C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FB2428-1BC8-911A-CDCA-26E4DF9F1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E3F903-4B53-F24F-EBDA-093F18E93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 VM boots back up and tries to read the most recent checkpoint, it is fed an older checkpoint.</a:t>
            </a:r>
          </a:p>
          <a:p>
            <a:r>
              <a:rPr lang="en-US" dirty="0"/>
              <a:t>And your training code won’t know any better.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017E3-D014-408D-04D0-3C13EB1D4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626AF-5DD9-D940-AF20-BAC99C1527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06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794767" y="173933"/>
            <a:ext cx="6518800" cy="6518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" name="Google Shape;10;p2"/>
          <p:cNvGrpSpPr/>
          <p:nvPr/>
        </p:nvGrpSpPr>
        <p:grpSpPr>
          <a:xfrm>
            <a:off x="969900" y="-65699"/>
            <a:ext cx="10271200" cy="6991100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449500" y="2226951"/>
            <a:ext cx="7863200" cy="18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67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449500" y="3996651"/>
            <a:ext cx="78632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3974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48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1255900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0" name="Google Shape;90;p13"/>
          <p:cNvGrpSpPr/>
          <p:nvPr/>
        </p:nvGrpSpPr>
        <p:grpSpPr>
          <a:xfrm>
            <a:off x="-25400" y="310400"/>
            <a:ext cx="12252200" cy="62460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84267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1051567" y="28078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1051567" y="5030069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4558000" y="5030069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4558000" y="28078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1226100" y="1759533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4678733" y="3970100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1226100" y="3970100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4704367" y="1759533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8064433" y="5030069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8064433" y="28078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82633" y="3970100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82633" y="1759533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1051567" y="2465033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1051567" y="4670697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4558000" y="4670697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4558000" y="2465033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8064433" y="4670697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8064433" y="2465033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356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47371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-67299" y="310400"/>
            <a:ext cx="11948900" cy="6246000"/>
            <a:chOff x="-50475" y="232800"/>
            <a:chExt cx="8961675" cy="4684500"/>
          </a:xfrm>
        </p:grpSpPr>
        <p:sp>
          <p:nvSpPr>
            <p:cNvPr id="124" name="Google Shape;124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25" name="Google Shape;125;p15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960000" y="1605200"/>
            <a:ext cx="4264400" cy="20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960000" y="3608083"/>
            <a:ext cx="4264400" cy="19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15"/>
          <p:cNvSpPr>
            <a:spLocks noGrp="1"/>
          </p:cNvSpPr>
          <p:nvPr>
            <p:ph type="pic" idx="2"/>
          </p:nvPr>
        </p:nvSpPr>
        <p:spPr>
          <a:xfrm>
            <a:off x="5992067" y="0"/>
            <a:ext cx="6200000" cy="6858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2897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1230667" y="-12607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25399" y="310400"/>
            <a:ext cx="12235033" cy="6246000"/>
            <a:chOff x="-19050" y="232800"/>
            <a:chExt cx="9176275" cy="4684500"/>
          </a:xfrm>
        </p:grpSpPr>
        <p:sp>
          <p:nvSpPr>
            <p:cNvPr id="132" name="Google Shape;132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171833" y="2044167"/>
            <a:ext cx="4033200" cy="8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171833" y="2900400"/>
            <a:ext cx="4033200" cy="1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6527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9" name="Google Shape;139;p17"/>
          <p:cNvGrpSpPr/>
          <p:nvPr/>
        </p:nvGrpSpPr>
        <p:grpSpPr>
          <a:xfrm>
            <a:off x="309600" y="310401"/>
            <a:ext cx="11917200" cy="6577167"/>
            <a:chOff x="232200" y="232800"/>
            <a:chExt cx="8937900" cy="4932875"/>
          </a:xfrm>
        </p:grpSpPr>
        <p:sp>
          <p:nvSpPr>
            <p:cNvPr id="140" name="Google Shape;140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41" name="Google Shape;141;p17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7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1"/>
          </p:nvPr>
        </p:nvSpPr>
        <p:spPr>
          <a:xfrm>
            <a:off x="951000" y="1356967"/>
            <a:ext cx="10290000" cy="11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9542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9425967" y="4376967"/>
            <a:ext cx="4935600" cy="4935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7" name="Google Shape;147;p18"/>
          <p:cNvGrpSpPr/>
          <p:nvPr/>
        </p:nvGrpSpPr>
        <p:grpSpPr>
          <a:xfrm>
            <a:off x="-25400" y="310400"/>
            <a:ext cx="11907000" cy="6823000"/>
            <a:chOff x="-19050" y="232800"/>
            <a:chExt cx="8930250" cy="5117250"/>
          </a:xfrm>
        </p:grpSpPr>
        <p:sp>
          <p:nvSpPr>
            <p:cNvPr id="148" name="Google Shape;148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49" name="Google Shape;149;p18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8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963101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1"/>
          </p:nvPr>
        </p:nvSpPr>
        <p:spPr>
          <a:xfrm>
            <a:off x="950900" y="1895367"/>
            <a:ext cx="7927200" cy="34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6264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5" name="Google Shape;155;p19"/>
          <p:cNvGrpSpPr/>
          <p:nvPr/>
        </p:nvGrpSpPr>
        <p:grpSpPr>
          <a:xfrm>
            <a:off x="309600" y="310400"/>
            <a:ext cx="11984400" cy="6666800"/>
            <a:chOff x="232200" y="232800"/>
            <a:chExt cx="8988300" cy="5000100"/>
          </a:xfrm>
        </p:grpSpPr>
        <p:sp>
          <p:nvSpPr>
            <p:cNvPr id="156" name="Google Shape;156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57" name="Google Shape;157;p19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9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1"/>
          </p:nvPr>
        </p:nvSpPr>
        <p:spPr>
          <a:xfrm>
            <a:off x="1303735" y="3352300"/>
            <a:ext cx="29900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2"/>
          </p:nvPr>
        </p:nvSpPr>
        <p:spPr>
          <a:xfrm>
            <a:off x="4600997" y="3352300"/>
            <a:ext cx="29900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3"/>
          </p:nvPr>
        </p:nvSpPr>
        <p:spPr>
          <a:xfrm>
            <a:off x="7898264" y="3352300"/>
            <a:ext cx="29900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4"/>
          </p:nvPr>
        </p:nvSpPr>
        <p:spPr>
          <a:xfrm>
            <a:off x="1303737" y="3047500"/>
            <a:ext cx="299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5"/>
          </p:nvPr>
        </p:nvSpPr>
        <p:spPr>
          <a:xfrm>
            <a:off x="4600996" y="3047500"/>
            <a:ext cx="299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6"/>
          </p:nvPr>
        </p:nvSpPr>
        <p:spPr>
          <a:xfrm>
            <a:off x="7898263" y="3047500"/>
            <a:ext cx="299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3525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967" y="1955901"/>
            <a:ext cx="1253200" cy="3102500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309600" y="310400"/>
            <a:ext cx="11984400" cy="66668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2308067" y="2187427"/>
            <a:ext cx="8817600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2308067" y="3733813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3"/>
          </p:nvPr>
        </p:nvSpPr>
        <p:spPr>
          <a:xfrm>
            <a:off x="2308067" y="5276600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4"/>
          </p:nvPr>
        </p:nvSpPr>
        <p:spPr>
          <a:xfrm>
            <a:off x="2308067" y="1655033"/>
            <a:ext cx="8817600" cy="7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5"/>
          </p:nvPr>
        </p:nvSpPr>
        <p:spPr>
          <a:xfrm>
            <a:off x="2308067" y="3193867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6"/>
          </p:nvPr>
        </p:nvSpPr>
        <p:spPr>
          <a:xfrm>
            <a:off x="2308067" y="4729101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6117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10987533" y="-12353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309600" y="-80133"/>
            <a:ext cx="12093600" cy="6636533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2709800" y="2087500"/>
            <a:ext cx="65024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3522609" y="3631417"/>
            <a:ext cx="65024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3"/>
          </p:nvPr>
        </p:nvSpPr>
        <p:spPr>
          <a:xfrm>
            <a:off x="4335409" y="5175333"/>
            <a:ext cx="65024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4"/>
          </p:nvPr>
        </p:nvSpPr>
        <p:spPr>
          <a:xfrm>
            <a:off x="2709800" y="1671500"/>
            <a:ext cx="65024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5"/>
          </p:nvPr>
        </p:nvSpPr>
        <p:spPr>
          <a:xfrm>
            <a:off x="3522600" y="3216367"/>
            <a:ext cx="65024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6"/>
          </p:nvPr>
        </p:nvSpPr>
        <p:spPr>
          <a:xfrm>
            <a:off x="4335400" y="4761233"/>
            <a:ext cx="65024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795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25400" y="310400"/>
            <a:ext cx="12252200" cy="6246000"/>
            <a:chOff x="-19050" y="232800"/>
            <a:chExt cx="9189150" cy="4684500"/>
          </a:xfrm>
        </p:grpSpPr>
        <p:sp>
          <p:nvSpPr>
            <p:cNvPr id="199" name="Google Shape;199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2350095" y="2336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2"/>
          </p:nvPr>
        </p:nvSpPr>
        <p:spPr>
          <a:xfrm>
            <a:off x="6843556" y="2336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3"/>
          </p:nvPr>
        </p:nvSpPr>
        <p:spPr>
          <a:xfrm>
            <a:off x="2350095" y="4448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4"/>
          </p:nvPr>
        </p:nvSpPr>
        <p:spPr>
          <a:xfrm>
            <a:off x="6843556" y="4448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5"/>
          </p:nvPr>
        </p:nvSpPr>
        <p:spPr>
          <a:xfrm>
            <a:off x="2350095" y="2032267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6"/>
          </p:nvPr>
        </p:nvSpPr>
        <p:spPr>
          <a:xfrm>
            <a:off x="6843556" y="2032267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7"/>
          </p:nvPr>
        </p:nvSpPr>
        <p:spPr>
          <a:xfrm>
            <a:off x="2350095" y="4122451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8"/>
          </p:nvPr>
        </p:nvSpPr>
        <p:spPr>
          <a:xfrm>
            <a:off x="6843556" y="4122451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8824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8578300" y="0"/>
            <a:ext cx="6858000" cy="68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" name="Google Shape;18;p3"/>
          <p:cNvGrpSpPr/>
          <p:nvPr/>
        </p:nvGrpSpPr>
        <p:grpSpPr>
          <a:xfrm>
            <a:off x="950967" y="-83400"/>
            <a:ext cx="10290400" cy="69468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621967" y="2636200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711400"/>
            <a:ext cx="1099200" cy="940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621967" y="3641000"/>
            <a:ext cx="67568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68971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309600" y="310400"/>
            <a:ext cx="11984400" cy="6666800"/>
            <a:chOff x="232200" y="232800"/>
            <a:chExt cx="8988300" cy="5000100"/>
          </a:xfrm>
        </p:grpSpPr>
        <p:sp>
          <p:nvSpPr>
            <p:cNvPr id="214" name="Google Shape;214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15" name="Google Shape;215;p23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1165512" y="2861305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2"/>
          </p:nvPr>
        </p:nvSpPr>
        <p:spPr>
          <a:xfrm>
            <a:off x="4426400" y="2861305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3"/>
          </p:nvPr>
        </p:nvSpPr>
        <p:spPr>
          <a:xfrm>
            <a:off x="1165512" y="4847700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4"/>
          </p:nvPr>
        </p:nvSpPr>
        <p:spPr>
          <a:xfrm>
            <a:off x="4426400" y="4847700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5"/>
          </p:nvPr>
        </p:nvSpPr>
        <p:spPr>
          <a:xfrm>
            <a:off x="7687288" y="2861305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6"/>
          </p:nvPr>
        </p:nvSpPr>
        <p:spPr>
          <a:xfrm>
            <a:off x="7687288" y="4847700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7"/>
          </p:nvPr>
        </p:nvSpPr>
        <p:spPr>
          <a:xfrm>
            <a:off x="1163112" y="2359100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8"/>
          </p:nvPr>
        </p:nvSpPr>
        <p:spPr>
          <a:xfrm>
            <a:off x="4424000" y="2359100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9"/>
          </p:nvPr>
        </p:nvSpPr>
        <p:spPr>
          <a:xfrm>
            <a:off x="7684888" y="2359100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13"/>
          </p:nvPr>
        </p:nvSpPr>
        <p:spPr>
          <a:xfrm>
            <a:off x="1163112" y="4345235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14"/>
          </p:nvPr>
        </p:nvSpPr>
        <p:spPr>
          <a:xfrm>
            <a:off x="4424000" y="4345235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5"/>
          </p:nvPr>
        </p:nvSpPr>
        <p:spPr>
          <a:xfrm>
            <a:off x="7684888" y="4345235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3172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8412233" y="3315967"/>
            <a:ext cx="5657600" cy="565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32" name="Google Shape;232;p24"/>
          <p:cNvGrpSpPr/>
          <p:nvPr/>
        </p:nvGrpSpPr>
        <p:grpSpPr>
          <a:xfrm>
            <a:off x="-92700" y="719333"/>
            <a:ext cx="12607333" cy="5425600"/>
            <a:chOff x="-69525" y="539500"/>
            <a:chExt cx="9455500" cy="4069200"/>
          </a:xfrm>
        </p:grpSpPr>
        <p:grpSp>
          <p:nvGrpSpPr>
            <p:cNvPr id="233" name="Google Shape;233;p24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234" name="Google Shape;234;p24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235" name="Google Shape;235;p24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36" name="Google Shape;236;p24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7" name="Google Shape;237;p24"/>
          <p:cNvSpPr txBox="1">
            <a:spLocks noGrp="1"/>
          </p:cNvSpPr>
          <p:nvPr>
            <p:ph type="title" hasCustomPrompt="1"/>
          </p:nvPr>
        </p:nvSpPr>
        <p:spPr>
          <a:xfrm>
            <a:off x="943433" y="719333"/>
            <a:ext cx="5401600" cy="1025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4"/>
          <p:cNvSpPr txBox="1">
            <a:spLocks noGrp="1"/>
          </p:cNvSpPr>
          <p:nvPr>
            <p:ph type="subTitle" idx="1"/>
          </p:nvPr>
        </p:nvSpPr>
        <p:spPr>
          <a:xfrm>
            <a:off x="943433" y="1744523"/>
            <a:ext cx="5401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title" idx="2" hasCustomPrompt="1"/>
          </p:nvPr>
        </p:nvSpPr>
        <p:spPr>
          <a:xfrm>
            <a:off x="943433" y="2535132"/>
            <a:ext cx="5401600" cy="1025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4"/>
          <p:cNvSpPr txBox="1">
            <a:spLocks noGrp="1"/>
          </p:cNvSpPr>
          <p:nvPr>
            <p:ph type="subTitle" idx="3"/>
          </p:nvPr>
        </p:nvSpPr>
        <p:spPr>
          <a:xfrm>
            <a:off x="943433" y="3560327"/>
            <a:ext cx="5401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title" idx="4" hasCustomPrompt="1"/>
          </p:nvPr>
        </p:nvSpPr>
        <p:spPr>
          <a:xfrm>
            <a:off x="943433" y="4350931"/>
            <a:ext cx="5401600" cy="1025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4"/>
          <p:cNvSpPr txBox="1">
            <a:spLocks noGrp="1"/>
          </p:cNvSpPr>
          <p:nvPr>
            <p:ph type="subTitle" idx="5"/>
          </p:nvPr>
        </p:nvSpPr>
        <p:spPr>
          <a:xfrm>
            <a:off x="943433" y="5376131"/>
            <a:ext cx="5401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5335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10987533" y="-12353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25400" y="310400"/>
            <a:ext cx="12252200" cy="62460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35209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1232467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309600" y="310400"/>
            <a:ext cx="11984400" cy="6619067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23330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309600" y="-65867"/>
            <a:ext cx="11572000" cy="7001067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60300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309600" y="310400"/>
            <a:ext cx="12060000" cy="66340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6219056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423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>
            <a:spLocks noGrp="1"/>
          </p:cNvSpPr>
          <p:nvPr>
            <p:ph type="title"/>
          </p:nvPr>
        </p:nvSpPr>
        <p:spPr>
          <a:xfrm>
            <a:off x="955600" y="681367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6024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7" name="Google Shape;27;p4"/>
          <p:cNvGrpSpPr/>
          <p:nvPr/>
        </p:nvGrpSpPr>
        <p:grpSpPr>
          <a:xfrm>
            <a:off x="-25400" y="310400"/>
            <a:ext cx="11907000" cy="67032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4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3057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" name="Google Shape;35;p5"/>
          <p:cNvGrpSpPr/>
          <p:nvPr/>
        </p:nvGrpSpPr>
        <p:grpSpPr>
          <a:xfrm>
            <a:off x="-102800" y="310400"/>
            <a:ext cx="11984400" cy="6619067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6201691" y="2315404"/>
            <a:ext cx="5030400" cy="36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960000" y="2315404"/>
            <a:ext cx="5030400" cy="36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960000" y="1935000"/>
            <a:ext cx="5030400" cy="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6201691" y="1935000"/>
            <a:ext cx="5030400" cy="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945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5" name="Google Shape;55;p7"/>
          <p:cNvGrpSpPr/>
          <p:nvPr/>
        </p:nvGrpSpPr>
        <p:grpSpPr>
          <a:xfrm>
            <a:off x="-25400" y="-21333"/>
            <a:ext cx="11907000" cy="6577733"/>
            <a:chOff x="-19050" y="-16000"/>
            <a:chExt cx="8930250" cy="4933300"/>
          </a:xfrm>
        </p:grpSpPr>
        <p:sp>
          <p:nvSpPr>
            <p:cNvPr id="56" name="Google Shape;56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7" name="Google Shape;57;p7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960000" y="597400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2311500" y="1814700"/>
            <a:ext cx="8773600" cy="3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8970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2676500" y="3702533"/>
            <a:ext cx="6858000" cy="68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3" name="Google Shape;63;p8"/>
          <p:cNvGrpSpPr/>
          <p:nvPr/>
        </p:nvGrpSpPr>
        <p:grpSpPr>
          <a:xfrm>
            <a:off x="-33" y="711401"/>
            <a:ext cx="12361300" cy="5433367"/>
            <a:chOff x="-25" y="533550"/>
            <a:chExt cx="9270975" cy="4075025"/>
          </a:xfrm>
        </p:grpSpPr>
        <p:sp>
          <p:nvSpPr>
            <p:cNvPr id="64" name="Google Shape;64;p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65" name="Google Shape;65;p8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2192600" y="2311200"/>
            <a:ext cx="7806800" cy="10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7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421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3484600" y="-168033"/>
            <a:ext cx="7202800" cy="720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0" name="Google Shape;70;p9"/>
          <p:cNvGrpSpPr/>
          <p:nvPr/>
        </p:nvGrpSpPr>
        <p:grpSpPr>
          <a:xfrm>
            <a:off x="969900" y="-65699"/>
            <a:ext cx="10271200" cy="6991100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4662467" y="1362351"/>
            <a:ext cx="5726400" cy="27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4662467" y="4156051"/>
            <a:ext cx="57264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99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960000" y="5393567"/>
            <a:ext cx="10281200" cy="75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518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4563967" y="0"/>
            <a:ext cx="6858000" cy="68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" name="Google Shape;81;p11"/>
          <p:cNvGrpSpPr/>
          <p:nvPr/>
        </p:nvGrpSpPr>
        <p:grpSpPr>
          <a:xfrm>
            <a:off x="969900" y="-510200"/>
            <a:ext cx="10271200" cy="7876400"/>
            <a:chOff x="727425" y="-382650"/>
            <a:chExt cx="7703400" cy="5907300"/>
          </a:xfrm>
        </p:grpSpPr>
        <p:sp>
          <p:nvSpPr>
            <p:cNvPr id="82" name="Google Shape;82;p11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83" name="Google Shape;83;p11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11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" name="Google Shape;85;p11"/>
          <p:cNvSpPr txBox="1">
            <a:spLocks noGrp="1"/>
          </p:cNvSpPr>
          <p:nvPr>
            <p:ph type="title" hasCustomPrompt="1"/>
          </p:nvPr>
        </p:nvSpPr>
        <p:spPr>
          <a:xfrm>
            <a:off x="3470733" y="2474817"/>
            <a:ext cx="7770400" cy="1366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5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1"/>
          </p:nvPr>
        </p:nvSpPr>
        <p:spPr>
          <a:xfrm>
            <a:off x="3470733" y="3840784"/>
            <a:ext cx="7770400" cy="5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62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2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49C726-AEA3-EDA1-469B-F248A08C4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1815" y="6290521"/>
            <a:ext cx="819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698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7" r:id="rId24"/>
    <p:sldLayoutId id="2147483688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50361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23.svg"/><Relationship Id="rId4" Type="http://schemas.openxmlformats.org/officeDocument/2006/relationships/image" Target="../media/image13.sv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23.svg"/><Relationship Id="rId4" Type="http://schemas.openxmlformats.org/officeDocument/2006/relationships/image" Target="../media/image13.sv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7.svg"/><Relationship Id="rId4" Type="http://schemas.openxmlformats.org/officeDocument/2006/relationships/image" Target="../media/image9.sv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sv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2960-AF45-2DD1-0936-438B866E8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9500" y="2226951"/>
            <a:ext cx="9293000" cy="1856800"/>
          </a:xfrm>
        </p:spPr>
        <p:txBody>
          <a:bodyPr/>
          <a:lstStyle/>
          <a:p>
            <a:r>
              <a:rPr lang="en-US" b="1" dirty="0" err="1"/>
              <a:t>HarborMaster</a:t>
            </a:r>
            <a:r>
              <a:rPr lang="en-US" dirty="0"/>
              <a:t>: Rollback Detection for Trusted Distributed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02E49-270E-F810-252B-2F484283C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4439" y="4143717"/>
            <a:ext cx="7863200" cy="1709733"/>
          </a:xfrm>
        </p:spPr>
        <p:txBody>
          <a:bodyPr/>
          <a:lstStyle/>
          <a:p>
            <a:r>
              <a:rPr lang="en-US" b="1" dirty="0"/>
              <a:t>Shubham Mishra</a:t>
            </a:r>
          </a:p>
          <a:p>
            <a:r>
              <a:rPr lang="en-US" dirty="0"/>
              <a:t>Alexander Thomas</a:t>
            </a:r>
          </a:p>
          <a:p>
            <a:r>
              <a:rPr lang="en-US" dirty="0"/>
              <a:t>Nurzhan </a:t>
            </a:r>
            <a:r>
              <a:rPr lang="en-US" dirty="0" err="1"/>
              <a:t>Abdrassilov</a:t>
            </a:r>
            <a:endParaRPr lang="en-US" dirty="0"/>
          </a:p>
          <a:p>
            <a:r>
              <a:rPr lang="en-US" dirty="0"/>
              <a:t>Natacha Crooks</a:t>
            </a:r>
          </a:p>
          <a:p>
            <a:r>
              <a:rPr lang="en-US" dirty="0"/>
              <a:t>John </a:t>
            </a:r>
            <a:r>
              <a:rPr lang="en-US" dirty="0" err="1"/>
              <a:t>Kubiatowicz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A person in a suit and top hat holding a clipboard&#10;&#10;AI-generated content may be incorrect.">
            <a:extLst>
              <a:ext uri="{FF2B5EF4-FFF2-40B4-BE49-F238E27FC236}">
                <a16:creationId xmlns:a16="http://schemas.microsoft.com/office/drawing/2014/main" id="{A5CA1ED5-CF85-3203-474E-2BB9A698DC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959"/>
          <a:stretch>
            <a:fillRect/>
          </a:stretch>
        </p:blipFill>
        <p:spPr>
          <a:xfrm>
            <a:off x="6632696" y="3996651"/>
            <a:ext cx="3056497" cy="211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2B69-A7AD-38B5-B63A-0ECC2416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Rollback Attacks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37969E-32F9-388E-FE68-DBAC33C252E4}"/>
              </a:ext>
            </a:extLst>
          </p:cNvPr>
          <p:cNvGrpSpPr/>
          <p:nvPr/>
        </p:nvGrpSpPr>
        <p:grpSpPr>
          <a:xfrm>
            <a:off x="4502325" y="1255591"/>
            <a:ext cx="3306618" cy="1282719"/>
            <a:chOff x="2789382" y="2870200"/>
            <a:chExt cx="3306618" cy="1282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BCF014-08E8-EEAE-B94A-15D198CA3B77}"/>
                </a:ext>
              </a:extLst>
            </p:cNvPr>
            <p:cNvSpPr/>
            <p:nvPr/>
          </p:nvSpPr>
          <p:spPr>
            <a:xfrm>
              <a:off x="2789382" y="2870200"/>
              <a:ext cx="3186545" cy="11938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B5708B0F-1F8E-7611-0131-6C406457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9854" y="2870200"/>
              <a:ext cx="1256146" cy="11176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844A64-6CE6-1110-B7DD-9710910596C7}"/>
                </a:ext>
              </a:extLst>
            </p:cNvPr>
            <p:cNvGrpSpPr/>
            <p:nvPr/>
          </p:nvGrpSpPr>
          <p:grpSpPr>
            <a:xfrm>
              <a:off x="2917829" y="2983346"/>
              <a:ext cx="1293523" cy="1169573"/>
              <a:chOff x="1682991" y="2684906"/>
              <a:chExt cx="2139695" cy="193562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BCC5F90-6E6E-C7DA-8FAE-2A3DADED6545}"/>
                  </a:ext>
                </a:extLst>
              </p:cNvPr>
              <p:cNvGrpSpPr/>
              <p:nvPr/>
            </p:nvGrpSpPr>
            <p:grpSpPr>
              <a:xfrm>
                <a:off x="1682991" y="2684906"/>
                <a:ext cx="2139695" cy="1935621"/>
                <a:chOff x="3340806" y="2993417"/>
                <a:chExt cx="1225296" cy="1108433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88E789E-8189-0862-70CD-C1A180BB0C18}"/>
                    </a:ext>
                  </a:extLst>
                </p:cNvPr>
                <p:cNvSpPr/>
                <p:nvPr/>
              </p:nvSpPr>
              <p:spPr>
                <a:xfrm>
                  <a:off x="3340806" y="2993417"/>
                  <a:ext cx="871164" cy="871165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" name="Graphic 7" descr="Lock outline">
                  <a:extLst>
                    <a:ext uri="{FF2B5EF4-FFF2-40B4-BE49-F238E27FC236}">
                      <a16:creationId xmlns:a16="http://schemas.microsoft.com/office/drawing/2014/main" id="{7DAECB22-1228-A0C5-01B3-8A7021610C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7838" y="3393586"/>
                  <a:ext cx="708264" cy="708264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6041A31-BC9D-CB3F-DD69-1DB094D00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1298" y="2838822"/>
                <a:ext cx="1004671" cy="1213455"/>
              </a:xfrm>
              <a:prstGeom prst="rect">
                <a:avLst/>
              </a:prstGeom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8635C0D-2087-5178-0421-8C2C3DF2F82F}"/>
              </a:ext>
            </a:extLst>
          </p:cNvPr>
          <p:cNvGrpSpPr/>
          <p:nvPr/>
        </p:nvGrpSpPr>
        <p:grpSpPr>
          <a:xfrm>
            <a:off x="643701" y="4358115"/>
            <a:ext cx="3306618" cy="1282719"/>
            <a:chOff x="643701" y="4380345"/>
            <a:chExt cx="3306618" cy="12827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41E00FD-28D6-1F9B-C23D-F0941C19D42B}"/>
                </a:ext>
              </a:extLst>
            </p:cNvPr>
            <p:cNvGrpSpPr/>
            <p:nvPr/>
          </p:nvGrpSpPr>
          <p:grpSpPr>
            <a:xfrm>
              <a:off x="643701" y="4380345"/>
              <a:ext cx="3306618" cy="1282719"/>
              <a:chOff x="2789382" y="2870200"/>
              <a:chExt cx="3306618" cy="128271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EF83A18-79C0-F935-F052-4E5DB1B32C5C}"/>
                  </a:ext>
                </a:extLst>
              </p:cNvPr>
              <p:cNvSpPr/>
              <p:nvPr/>
            </p:nvSpPr>
            <p:spPr>
              <a:xfrm>
                <a:off x="2789382" y="2870200"/>
                <a:ext cx="3186545" cy="1193800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phic 12" descr="Database outline">
                <a:extLst>
                  <a:ext uri="{FF2B5EF4-FFF2-40B4-BE49-F238E27FC236}">
                    <a16:creationId xmlns:a16="http://schemas.microsoft.com/office/drawing/2014/main" id="{1AFCA194-F0A9-5D21-C493-0F947D2ED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39854" y="2870200"/>
                <a:ext cx="1256146" cy="111760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402A3C4-8EEA-790D-C8CF-CD182A797308}"/>
                  </a:ext>
                </a:extLst>
              </p:cNvPr>
              <p:cNvGrpSpPr/>
              <p:nvPr/>
            </p:nvGrpSpPr>
            <p:grpSpPr>
              <a:xfrm>
                <a:off x="2917829" y="2983346"/>
                <a:ext cx="1293523" cy="1169573"/>
                <a:chOff x="3340806" y="2993417"/>
                <a:chExt cx="1225296" cy="1108433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9F6D6A5-3460-2899-594B-9B13766CB779}"/>
                    </a:ext>
                  </a:extLst>
                </p:cNvPr>
                <p:cNvSpPr/>
                <p:nvPr/>
              </p:nvSpPr>
              <p:spPr>
                <a:xfrm>
                  <a:off x="3340806" y="2993417"/>
                  <a:ext cx="871164" cy="871165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" name="Graphic 17" descr="Lock outline">
                  <a:extLst>
                    <a:ext uri="{FF2B5EF4-FFF2-40B4-BE49-F238E27FC236}">
                      <a16:creationId xmlns:a16="http://schemas.microsoft.com/office/drawing/2014/main" id="{D07D6601-8807-F9CA-D3C3-3FD4A0FC6C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7838" y="3393586"/>
                  <a:ext cx="708264" cy="7082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00EA781-636B-F93A-D9F7-5A54406F0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4030" t="12600" r="13457" b="12009"/>
            <a:stretch>
              <a:fillRect/>
            </a:stretch>
          </p:blipFill>
          <p:spPr>
            <a:xfrm>
              <a:off x="963167" y="4673599"/>
              <a:ext cx="541913" cy="563419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C33A866-3347-8DFF-49CD-92B0308F6EB4}"/>
              </a:ext>
            </a:extLst>
          </p:cNvPr>
          <p:cNvGrpSpPr/>
          <p:nvPr/>
        </p:nvGrpSpPr>
        <p:grpSpPr>
          <a:xfrm>
            <a:off x="4507295" y="4358115"/>
            <a:ext cx="3306618" cy="1282719"/>
            <a:chOff x="643701" y="4380345"/>
            <a:chExt cx="3306618" cy="12827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AEAD9F4-7E79-07CA-363B-C496023E581C}"/>
                </a:ext>
              </a:extLst>
            </p:cNvPr>
            <p:cNvGrpSpPr/>
            <p:nvPr/>
          </p:nvGrpSpPr>
          <p:grpSpPr>
            <a:xfrm>
              <a:off x="643701" y="4380345"/>
              <a:ext cx="3306618" cy="1282719"/>
              <a:chOff x="2789382" y="2870200"/>
              <a:chExt cx="3306618" cy="128271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C5EBBE8-910D-9316-18CD-1C95C0DD3C5B}"/>
                  </a:ext>
                </a:extLst>
              </p:cNvPr>
              <p:cNvSpPr/>
              <p:nvPr/>
            </p:nvSpPr>
            <p:spPr>
              <a:xfrm>
                <a:off x="2789382" y="2870200"/>
                <a:ext cx="3186545" cy="1193800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Graphic 47" descr="Database outline">
                <a:extLst>
                  <a:ext uri="{FF2B5EF4-FFF2-40B4-BE49-F238E27FC236}">
                    <a16:creationId xmlns:a16="http://schemas.microsoft.com/office/drawing/2014/main" id="{C1F7095A-48FB-E4CF-D97C-D6F3F7BA5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39854" y="2870200"/>
                <a:ext cx="1256146" cy="1117600"/>
              </a:xfrm>
              <a:prstGeom prst="rect">
                <a:avLst/>
              </a:prstGeom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2C7D94D-585D-A793-245F-56E9FE0ED227}"/>
                  </a:ext>
                </a:extLst>
              </p:cNvPr>
              <p:cNvGrpSpPr/>
              <p:nvPr/>
            </p:nvGrpSpPr>
            <p:grpSpPr>
              <a:xfrm>
                <a:off x="2917829" y="2983346"/>
                <a:ext cx="1293523" cy="1169573"/>
                <a:chOff x="3340806" y="2993417"/>
                <a:chExt cx="1225296" cy="1108433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5D16AB9-8E96-F034-FCC5-E457D8FBD3A7}"/>
                    </a:ext>
                  </a:extLst>
                </p:cNvPr>
                <p:cNvSpPr/>
                <p:nvPr/>
              </p:nvSpPr>
              <p:spPr>
                <a:xfrm>
                  <a:off x="3340806" y="2993417"/>
                  <a:ext cx="871164" cy="871165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1" name="Graphic 50" descr="Lock outline">
                  <a:extLst>
                    <a:ext uri="{FF2B5EF4-FFF2-40B4-BE49-F238E27FC236}">
                      <a16:creationId xmlns:a16="http://schemas.microsoft.com/office/drawing/2014/main" id="{03E42F60-49D1-7228-1F7D-6DE61BE0F9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7838" y="3393586"/>
                  <a:ext cx="708264" cy="7082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0557271-EF2C-9101-E81D-DC306A21E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4030" t="12600" r="13457" b="12009"/>
            <a:stretch>
              <a:fillRect/>
            </a:stretch>
          </p:blipFill>
          <p:spPr>
            <a:xfrm>
              <a:off x="963167" y="4673599"/>
              <a:ext cx="541913" cy="563419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6F4E478-7287-1FC3-3195-B0018C8539B7}"/>
              </a:ext>
            </a:extLst>
          </p:cNvPr>
          <p:cNvGrpSpPr/>
          <p:nvPr/>
        </p:nvGrpSpPr>
        <p:grpSpPr>
          <a:xfrm>
            <a:off x="8370888" y="4358115"/>
            <a:ext cx="3306618" cy="1282719"/>
            <a:chOff x="643701" y="4380345"/>
            <a:chExt cx="3306618" cy="128271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83FD255-6A2A-5210-B8C0-070EE74372D4}"/>
                </a:ext>
              </a:extLst>
            </p:cNvPr>
            <p:cNvGrpSpPr/>
            <p:nvPr/>
          </p:nvGrpSpPr>
          <p:grpSpPr>
            <a:xfrm>
              <a:off x="643701" y="4380345"/>
              <a:ext cx="3306618" cy="1282719"/>
              <a:chOff x="2789382" y="2870200"/>
              <a:chExt cx="3306618" cy="1282719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998975C-B010-9E4F-7EF5-850BBEC6B659}"/>
                  </a:ext>
                </a:extLst>
              </p:cNvPr>
              <p:cNvSpPr/>
              <p:nvPr/>
            </p:nvSpPr>
            <p:spPr>
              <a:xfrm>
                <a:off x="2789382" y="2870200"/>
                <a:ext cx="3186545" cy="1193800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Graphic 55" descr="Database outline">
                <a:extLst>
                  <a:ext uri="{FF2B5EF4-FFF2-40B4-BE49-F238E27FC236}">
                    <a16:creationId xmlns:a16="http://schemas.microsoft.com/office/drawing/2014/main" id="{D6F5DD24-8579-244A-D2FB-65578018F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39854" y="2870200"/>
                <a:ext cx="1256146" cy="1117600"/>
              </a:xfrm>
              <a:prstGeom prst="rect">
                <a:avLst/>
              </a:prstGeom>
            </p:spPr>
          </p:pic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DC461BB4-5081-FCF4-3BC3-727FAB90BED0}"/>
                  </a:ext>
                </a:extLst>
              </p:cNvPr>
              <p:cNvGrpSpPr/>
              <p:nvPr/>
            </p:nvGrpSpPr>
            <p:grpSpPr>
              <a:xfrm>
                <a:off x="2917829" y="2983346"/>
                <a:ext cx="1293523" cy="1169573"/>
                <a:chOff x="3340806" y="2993417"/>
                <a:chExt cx="1225296" cy="1108433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127C24F1-71B9-33D6-4D59-9458C18143AB}"/>
                    </a:ext>
                  </a:extLst>
                </p:cNvPr>
                <p:cNvSpPr/>
                <p:nvPr/>
              </p:nvSpPr>
              <p:spPr>
                <a:xfrm>
                  <a:off x="3340806" y="2993417"/>
                  <a:ext cx="871164" cy="871165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9" name="Graphic 58" descr="Lock outline">
                  <a:extLst>
                    <a:ext uri="{FF2B5EF4-FFF2-40B4-BE49-F238E27FC236}">
                      <a16:creationId xmlns:a16="http://schemas.microsoft.com/office/drawing/2014/main" id="{0133723A-877B-3EBE-CFB0-9540FCA93C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7838" y="3393586"/>
                  <a:ext cx="708264" cy="7082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B475291-7460-B95F-D0B8-80EA71139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4030" t="12600" r="13457" b="12009"/>
            <a:stretch>
              <a:fillRect/>
            </a:stretch>
          </p:blipFill>
          <p:spPr>
            <a:xfrm>
              <a:off x="963167" y="4673599"/>
              <a:ext cx="541913" cy="563419"/>
            </a:xfrm>
            <a:prstGeom prst="rect">
              <a:avLst/>
            </a:prstGeom>
          </p:spPr>
        </p:pic>
      </p:grp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AC3E4938-480F-19B9-FC23-8F7C57EA5031}"/>
              </a:ext>
            </a:extLst>
          </p:cNvPr>
          <p:cNvCxnSpPr>
            <a:cxnSpLocks/>
            <a:stCxn id="9" idx="1"/>
            <a:endCxn id="12" idx="0"/>
          </p:cNvCxnSpPr>
          <p:nvPr/>
        </p:nvCxnSpPr>
        <p:spPr>
          <a:xfrm rot="10800000" flipV="1">
            <a:off x="2236975" y="1852491"/>
            <a:ext cx="2265351" cy="250562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D980E98-9046-4CD0-3F55-5F046373905E}"/>
              </a:ext>
            </a:extLst>
          </p:cNvPr>
          <p:cNvCxnSpPr>
            <a:stCxn id="9" idx="2"/>
            <a:endCxn id="47" idx="0"/>
          </p:cNvCxnSpPr>
          <p:nvPr/>
        </p:nvCxnSpPr>
        <p:spPr>
          <a:xfrm>
            <a:off x="6095598" y="2449391"/>
            <a:ext cx="4970" cy="19087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91847EE1-E8CA-F571-9A66-092623CA4804}"/>
              </a:ext>
            </a:extLst>
          </p:cNvPr>
          <p:cNvCxnSpPr>
            <a:cxnSpLocks/>
            <a:stCxn id="9" idx="3"/>
            <a:endCxn id="55" idx="0"/>
          </p:cNvCxnSpPr>
          <p:nvPr/>
        </p:nvCxnSpPr>
        <p:spPr>
          <a:xfrm>
            <a:off x="7688870" y="1852491"/>
            <a:ext cx="2275291" cy="250562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Vertical Scroll 68">
            <a:extLst>
              <a:ext uri="{FF2B5EF4-FFF2-40B4-BE49-F238E27FC236}">
                <a16:creationId xmlns:a16="http://schemas.microsoft.com/office/drawing/2014/main" id="{10AA18D9-93D3-C9FE-CB7C-9F7F326693E9}"/>
              </a:ext>
            </a:extLst>
          </p:cNvPr>
          <p:cNvSpPr/>
          <p:nvPr/>
        </p:nvSpPr>
        <p:spPr>
          <a:xfrm>
            <a:off x="4889061" y="2538310"/>
            <a:ext cx="1120885" cy="803899"/>
          </a:xfrm>
          <a:prstGeom prst="vertic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Latest Greatest GPT</a:t>
            </a:r>
          </a:p>
        </p:txBody>
      </p:sp>
      <p:sp>
        <p:nvSpPr>
          <p:cNvPr id="71" name="Vertical Scroll 70">
            <a:extLst>
              <a:ext uri="{FF2B5EF4-FFF2-40B4-BE49-F238E27FC236}">
                <a16:creationId xmlns:a16="http://schemas.microsoft.com/office/drawing/2014/main" id="{EE89B829-F17C-E913-FA2D-3C9FD02D70F0}"/>
              </a:ext>
            </a:extLst>
          </p:cNvPr>
          <p:cNvSpPr/>
          <p:nvPr/>
        </p:nvSpPr>
        <p:spPr>
          <a:xfrm>
            <a:off x="2291133" y="1426396"/>
            <a:ext cx="1120885" cy="803899"/>
          </a:xfrm>
          <a:prstGeom prst="vertic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Latest Greatest GPT</a:t>
            </a:r>
          </a:p>
        </p:txBody>
      </p:sp>
      <p:sp>
        <p:nvSpPr>
          <p:cNvPr id="74" name="Vertical Scroll 73">
            <a:extLst>
              <a:ext uri="{FF2B5EF4-FFF2-40B4-BE49-F238E27FC236}">
                <a16:creationId xmlns:a16="http://schemas.microsoft.com/office/drawing/2014/main" id="{BD9571A9-3EB5-2F5F-7682-C7596924F0AA}"/>
              </a:ext>
            </a:extLst>
          </p:cNvPr>
          <p:cNvSpPr/>
          <p:nvPr/>
        </p:nvSpPr>
        <p:spPr>
          <a:xfrm>
            <a:off x="9045156" y="1450541"/>
            <a:ext cx="1120885" cy="803899"/>
          </a:xfrm>
          <a:prstGeom prst="vertic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Latest Greatest GPT</a:t>
            </a:r>
          </a:p>
        </p:txBody>
      </p:sp>
    </p:spTree>
    <p:extLst>
      <p:ext uri="{BB962C8B-B14F-4D97-AF65-F5344CB8AC3E}">
        <p14:creationId xmlns:p14="http://schemas.microsoft.com/office/powerpoint/2010/main" val="125653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093 L -0.04739 0.06597 C -0.05716 0.07801 -0.06888 0.10277 -0.07851 0.13032 C -0.08906 0.16273 -0.09596 0.19236 -0.09765 0.21342 L -0.10833 0.31967 " pathEditMode="relative" rAng="7260000" ptsTypes="AAAAA">
                                      <p:cBhvr>
                                        <p:cTn id="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7" y="146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8 0.29305 L 0.06289 0.20671 C 0.06315 0.18981 0.05964 0.16227 0.05508 0.13704 C 0.04909 0.10671 0.04219 0.08287 0.03711 0.06898 L 0.00925 -0.00533 " pathEditMode="relative" rAng="15060000" ptsTypes="AAAAA">
                                      <p:cBhvr>
                                        <p:cTn id="8" dur="2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7" y="-1541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4.79167E-6 0.1379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1" grpId="0" animBg="1"/>
      <p:bldP spid="7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07677-8005-9F9E-FCEE-F8CF97EFB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C782-3457-37F4-2BE8-235A80B9A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Rollback Attacks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C365A3-CE31-5388-ED46-5BB2E23E3CC0}"/>
              </a:ext>
            </a:extLst>
          </p:cNvPr>
          <p:cNvGrpSpPr/>
          <p:nvPr/>
        </p:nvGrpSpPr>
        <p:grpSpPr>
          <a:xfrm>
            <a:off x="4502325" y="1255591"/>
            <a:ext cx="3306618" cy="1282719"/>
            <a:chOff x="2789382" y="2870200"/>
            <a:chExt cx="3306618" cy="1282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8DC9A1B-1FE7-58F5-6228-24E1EC418F0F}"/>
                </a:ext>
              </a:extLst>
            </p:cNvPr>
            <p:cNvSpPr/>
            <p:nvPr/>
          </p:nvSpPr>
          <p:spPr>
            <a:xfrm>
              <a:off x="2789382" y="2870200"/>
              <a:ext cx="3186545" cy="11938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C987D4C8-8D55-3387-890F-02A322903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9854" y="2870200"/>
              <a:ext cx="1256146" cy="11176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03F5E2-05A6-0526-956D-B0B947008860}"/>
                </a:ext>
              </a:extLst>
            </p:cNvPr>
            <p:cNvGrpSpPr/>
            <p:nvPr/>
          </p:nvGrpSpPr>
          <p:grpSpPr>
            <a:xfrm>
              <a:off x="2917829" y="2983346"/>
              <a:ext cx="1293523" cy="1169573"/>
              <a:chOff x="1682991" y="2684906"/>
              <a:chExt cx="2139695" cy="193562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72A2E61-8E63-7176-A759-57471E028FBF}"/>
                  </a:ext>
                </a:extLst>
              </p:cNvPr>
              <p:cNvGrpSpPr/>
              <p:nvPr/>
            </p:nvGrpSpPr>
            <p:grpSpPr>
              <a:xfrm>
                <a:off x="1682991" y="2684906"/>
                <a:ext cx="2139695" cy="1935621"/>
                <a:chOff x="3340806" y="2993417"/>
                <a:chExt cx="1225296" cy="1108433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4041A39-DB1E-3DD4-6AB1-178251BA6895}"/>
                    </a:ext>
                  </a:extLst>
                </p:cNvPr>
                <p:cNvSpPr/>
                <p:nvPr/>
              </p:nvSpPr>
              <p:spPr>
                <a:xfrm>
                  <a:off x="3340806" y="2993417"/>
                  <a:ext cx="871164" cy="871165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" name="Graphic 7" descr="Lock outline">
                  <a:extLst>
                    <a:ext uri="{FF2B5EF4-FFF2-40B4-BE49-F238E27FC236}">
                      <a16:creationId xmlns:a16="http://schemas.microsoft.com/office/drawing/2014/main" id="{A4E6B967-2DA9-FB1E-15E2-687AED402F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7838" y="3393586"/>
                  <a:ext cx="708264" cy="708264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FC2B97C-F2A5-A529-EAE0-2DCC8D797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1298" y="2838822"/>
                <a:ext cx="1004671" cy="1213455"/>
              </a:xfrm>
              <a:prstGeom prst="rect">
                <a:avLst/>
              </a:prstGeom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16B8191-3B1D-5428-F887-8B273726A6F0}"/>
              </a:ext>
            </a:extLst>
          </p:cNvPr>
          <p:cNvGrpSpPr/>
          <p:nvPr/>
        </p:nvGrpSpPr>
        <p:grpSpPr>
          <a:xfrm>
            <a:off x="643701" y="4358115"/>
            <a:ext cx="3306618" cy="1282719"/>
            <a:chOff x="643701" y="4380345"/>
            <a:chExt cx="3306618" cy="12827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71D9C07-8C0F-EFF6-67F2-BF55DD27B7B3}"/>
                </a:ext>
              </a:extLst>
            </p:cNvPr>
            <p:cNvGrpSpPr/>
            <p:nvPr/>
          </p:nvGrpSpPr>
          <p:grpSpPr>
            <a:xfrm>
              <a:off x="643701" y="4380345"/>
              <a:ext cx="3306618" cy="1282719"/>
              <a:chOff x="2789382" y="2870200"/>
              <a:chExt cx="3306618" cy="128271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9D69B50-4821-717B-D959-C99A66934F24}"/>
                  </a:ext>
                </a:extLst>
              </p:cNvPr>
              <p:cNvSpPr/>
              <p:nvPr/>
            </p:nvSpPr>
            <p:spPr>
              <a:xfrm>
                <a:off x="2789382" y="2870200"/>
                <a:ext cx="3186545" cy="1193800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phic 12" descr="Database outline">
                <a:extLst>
                  <a:ext uri="{FF2B5EF4-FFF2-40B4-BE49-F238E27FC236}">
                    <a16:creationId xmlns:a16="http://schemas.microsoft.com/office/drawing/2014/main" id="{32B0275E-F4CA-EE46-5E08-D69AA1C573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39854" y="2870200"/>
                <a:ext cx="1256146" cy="111760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50E467E-EA3F-248A-39A7-FC63A4AE383C}"/>
                  </a:ext>
                </a:extLst>
              </p:cNvPr>
              <p:cNvGrpSpPr/>
              <p:nvPr/>
            </p:nvGrpSpPr>
            <p:grpSpPr>
              <a:xfrm>
                <a:off x="2917829" y="2983346"/>
                <a:ext cx="1293523" cy="1169573"/>
                <a:chOff x="3340806" y="2993417"/>
                <a:chExt cx="1225296" cy="1108433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5720E79-C2CE-C715-0AD7-240B82E23930}"/>
                    </a:ext>
                  </a:extLst>
                </p:cNvPr>
                <p:cNvSpPr/>
                <p:nvPr/>
              </p:nvSpPr>
              <p:spPr>
                <a:xfrm>
                  <a:off x="3340806" y="2993417"/>
                  <a:ext cx="871164" cy="871165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" name="Graphic 17" descr="Lock outline">
                  <a:extLst>
                    <a:ext uri="{FF2B5EF4-FFF2-40B4-BE49-F238E27FC236}">
                      <a16:creationId xmlns:a16="http://schemas.microsoft.com/office/drawing/2014/main" id="{E0439E17-8BD4-567C-F452-41B47578C9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7838" y="3393586"/>
                  <a:ext cx="708264" cy="7082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5DFB034-2262-35DE-C572-02D4D8A3A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4030" t="12600" r="13457" b="12009"/>
            <a:stretch>
              <a:fillRect/>
            </a:stretch>
          </p:blipFill>
          <p:spPr>
            <a:xfrm>
              <a:off x="963167" y="4673599"/>
              <a:ext cx="541913" cy="563419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9F514F2-2C1D-3D1A-3BC3-20E126957E4F}"/>
              </a:ext>
            </a:extLst>
          </p:cNvPr>
          <p:cNvGrpSpPr/>
          <p:nvPr/>
        </p:nvGrpSpPr>
        <p:grpSpPr>
          <a:xfrm>
            <a:off x="4507295" y="4358115"/>
            <a:ext cx="3306618" cy="1282719"/>
            <a:chOff x="643701" y="4380345"/>
            <a:chExt cx="3306618" cy="12827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9EBCBA1-2225-F27B-9443-0B759780C122}"/>
                </a:ext>
              </a:extLst>
            </p:cNvPr>
            <p:cNvGrpSpPr/>
            <p:nvPr/>
          </p:nvGrpSpPr>
          <p:grpSpPr>
            <a:xfrm>
              <a:off x="643701" y="4380345"/>
              <a:ext cx="3306618" cy="1282719"/>
              <a:chOff x="2789382" y="2870200"/>
              <a:chExt cx="3306618" cy="128271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FEED238-18CC-8E2A-502B-A5258E3B7A4F}"/>
                  </a:ext>
                </a:extLst>
              </p:cNvPr>
              <p:cNvSpPr/>
              <p:nvPr/>
            </p:nvSpPr>
            <p:spPr>
              <a:xfrm>
                <a:off x="2789382" y="2870200"/>
                <a:ext cx="3186545" cy="1193800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Graphic 47" descr="Database outline">
                <a:extLst>
                  <a:ext uri="{FF2B5EF4-FFF2-40B4-BE49-F238E27FC236}">
                    <a16:creationId xmlns:a16="http://schemas.microsoft.com/office/drawing/2014/main" id="{A26F16DC-6F56-4BF0-7EED-A2F9A8AD8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39854" y="2870200"/>
                <a:ext cx="1256146" cy="1117600"/>
              </a:xfrm>
              <a:prstGeom prst="rect">
                <a:avLst/>
              </a:prstGeom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8F9955C-4721-3EE7-AC67-01E5C4DA72AD}"/>
                  </a:ext>
                </a:extLst>
              </p:cNvPr>
              <p:cNvGrpSpPr/>
              <p:nvPr/>
            </p:nvGrpSpPr>
            <p:grpSpPr>
              <a:xfrm>
                <a:off x="2917829" y="2983346"/>
                <a:ext cx="1293523" cy="1169573"/>
                <a:chOff x="3340806" y="2993417"/>
                <a:chExt cx="1225296" cy="1108433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DC9E28B-F2BA-3099-FE07-7F88A46C4170}"/>
                    </a:ext>
                  </a:extLst>
                </p:cNvPr>
                <p:cNvSpPr/>
                <p:nvPr/>
              </p:nvSpPr>
              <p:spPr>
                <a:xfrm>
                  <a:off x="3340806" y="2993417"/>
                  <a:ext cx="871164" cy="871165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1" name="Graphic 50" descr="Lock outline">
                  <a:extLst>
                    <a:ext uri="{FF2B5EF4-FFF2-40B4-BE49-F238E27FC236}">
                      <a16:creationId xmlns:a16="http://schemas.microsoft.com/office/drawing/2014/main" id="{FBCD675E-F4D3-547F-D14F-08C36CC926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7838" y="3393586"/>
                  <a:ext cx="708264" cy="7082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C3D375-3442-33E5-C71F-0E0C3C1B0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4030" t="12600" r="13457" b="12009"/>
            <a:stretch>
              <a:fillRect/>
            </a:stretch>
          </p:blipFill>
          <p:spPr>
            <a:xfrm>
              <a:off x="963167" y="4673599"/>
              <a:ext cx="541913" cy="563419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4B65AF-9DBE-B63D-6614-45E19421FAAF}"/>
              </a:ext>
            </a:extLst>
          </p:cNvPr>
          <p:cNvGrpSpPr/>
          <p:nvPr/>
        </p:nvGrpSpPr>
        <p:grpSpPr>
          <a:xfrm>
            <a:off x="8370888" y="4358115"/>
            <a:ext cx="3306618" cy="1282719"/>
            <a:chOff x="643701" y="4380345"/>
            <a:chExt cx="3306618" cy="128271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2251B5C-0F92-AEFF-FDE0-ECBA384367A1}"/>
                </a:ext>
              </a:extLst>
            </p:cNvPr>
            <p:cNvGrpSpPr/>
            <p:nvPr/>
          </p:nvGrpSpPr>
          <p:grpSpPr>
            <a:xfrm>
              <a:off x="643701" y="4380345"/>
              <a:ext cx="3306618" cy="1282719"/>
              <a:chOff x="2789382" y="2870200"/>
              <a:chExt cx="3306618" cy="1282719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EE0AFDC-96F9-4823-2520-867EC862ED76}"/>
                  </a:ext>
                </a:extLst>
              </p:cNvPr>
              <p:cNvSpPr/>
              <p:nvPr/>
            </p:nvSpPr>
            <p:spPr>
              <a:xfrm>
                <a:off x="2789382" y="2870200"/>
                <a:ext cx="3186545" cy="1193800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Graphic 55" descr="Database outline">
                <a:extLst>
                  <a:ext uri="{FF2B5EF4-FFF2-40B4-BE49-F238E27FC236}">
                    <a16:creationId xmlns:a16="http://schemas.microsoft.com/office/drawing/2014/main" id="{72B44515-12DC-0B42-BAB7-D953E5DBE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39854" y="2870200"/>
                <a:ext cx="1256146" cy="1117600"/>
              </a:xfrm>
              <a:prstGeom prst="rect">
                <a:avLst/>
              </a:prstGeom>
            </p:spPr>
          </p:pic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3763E6D-E2C2-CE16-C481-13BD41BB2854}"/>
                  </a:ext>
                </a:extLst>
              </p:cNvPr>
              <p:cNvGrpSpPr/>
              <p:nvPr/>
            </p:nvGrpSpPr>
            <p:grpSpPr>
              <a:xfrm>
                <a:off x="2917829" y="2983346"/>
                <a:ext cx="1293523" cy="1169573"/>
                <a:chOff x="3340806" y="2993417"/>
                <a:chExt cx="1225296" cy="1108433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F5959A30-591D-BCCD-B7DC-4DB65487FC8A}"/>
                    </a:ext>
                  </a:extLst>
                </p:cNvPr>
                <p:cNvSpPr/>
                <p:nvPr/>
              </p:nvSpPr>
              <p:spPr>
                <a:xfrm>
                  <a:off x="3340806" y="2993417"/>
                  <a:ext cx="871164" cy="871165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9" name="Graphic 58" descr="Lock outline">
                  <a:extLst>
                    <a:ext uri="{FF2B5EF4-FFF2-40B4-BE49-F238E27FC236}">
                      <a16:creationId xmlns:a16="http://schemas.microsoft.com/office/drawing/2014/main" id="{3FD8A750-95CD-1E4B-D3E6-46B5EDB09E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7838" y="3393586"/>
                  <a:ext cx="708264" cy="7082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3DEAA0F-FC8B-EE5B-7280-16941DC5F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4030" t="12600" r="13457" b="12009"/>
            <a:stretch>
              <a:fillRect/>
            </a:stretch>
          </p:blipFill>
          <p:spPr>
            <a:xfrm>
              <a:off x="963167" y="4673599"/>
              <a:ext cx="541913" cy="56341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0341C6-BC93-C5D4-87BF-C518324385F6}"/>
              </a:ext>
            </a:extLst>
          </p:cNvPr>
          <p:cNvGrpSpPr/>
          <p:nvPr/>
        </p:nvGrpSpPr>
        <p:grpSpPr>
          <a:xfrm>
            <a:off x="11019110" y="5109972"/>
            <a:ext cx="801484" cy="441943"/>
            <a:chOff x="5453156" y="4346694"/>
            <a:chExt cx="2277236" cy="1255680"/>
          </a:xfrm>
        </p:grpSpPr>
        <p:sp>
          <p:nvSpPr>
            <p:cNvPr id="16" name="Freeform 15" descr="Devil face with solid fill with solid fill">
              <a:extLst>
                <a:ext uri="{FF2B5EF4-FFF2-40B4-BE49-F238E27FC236}">
                  <a16:creationId xmlns:a16="http://schemas.microsoft.com/office/drawing/2014/main" id="{9BA57720-0451-D40C-2958-9DE8ED116A7F}"/>
                </a:ext>
              </a:extLst>
            </p:cNvPr>
            <p:cNvSpPr/>
            <p:nvPr/>
          </p:nvSpPr>
          <p:spPr>
            <a:xfrm>
              <a:off x="5886887" y="4346694"/>
              <a:ext cx="1095805" cy="399810"/>
            </a:xfrm>
            <a:custGeom>
              <a:avLst/>
              <a:gdLst>
                <a:gd name="csX0" fmla="*/ 85502 w 1095805"/>
                <a:gd name="csY0" fmla="*/ 873 h 399810"/>
                <a:gd name="csX1" fmla="*/ 115958 w 1095805"/>
                <a:gd name="csY1" fmla="*/ 28252 h 399810"/>
                <a:gd name="csX2" fmla="*/ 208670 w 1095805"/>
                <a:gd name="csY2" fmla="*/ 185152 h 399810"/>
                <a:gd name="csX3" fmla="*/ 210317 w 1095805"/>
                <a:gd name="csY3" fmla="*/ 185785 h 399810"/>
                <a:gd name="csX4" fmla="*/ 181648 w 1095805"/>
                <a:gd name="csY4" fmla="*/ 206035 h 399810"/>
                <a:gd name="csX5" fmla="*/ 49611 w 1095805"/>
                <a:gd name="csY5" fmla="*/ 387984 h 399810"/>
                <a:gd name="csX6" fmla="*/ 46226 w 1095805"/>
                <a:gd name="csY6" fmla="*/ 399810 h 399810"/>
                <a:gd name="csX7" fmla="*/ 31877 w 1095805"/>
                <a:gd name="csY7" fmla="*/ 377427 h 399810"/>
                <a:gd name="csX8" fmla="*/ 9061 w 1095805"/>
                <a:gd name="csY8" fmla="*/ 145833 h 399810"/>
                <a:gd name="csX9" fmla="*/ 65249 w 1095805"/>
                <a:gd name="csY9" fmla="*/ 13178 h 399810"/>
                <a:gd name="csX10" fmla="*/ 85502 w 1095805"/>
                <a:gd name="csY10" fmla="*/ 873 h 399810"/>
                <a:gd name="csX11" fmla="*/ 1012220 w 1095805"/>
                <a:gd name="csY11" fmla="*/ 372 h 399810"/>
                <a:gd name="csX12" fmla="*/ 1030557 w 1095805"/>
                <a:gd name="csY12" fmla="*/ 12424 h 399810"/>
                <a:gd name="csX13" fmla="*/ 1086744 w 1095805"/>
                <a:gd name="csY13" fmla="*/ 145080 h 399810"/>
                <a:gd name="csX14" fmla="*/ 1087781 w 1095805"/>
                <a:gd name="csY14" fmla="*/ 306377 h 399810"/>
                <a:gd name="csX15" fmla="*/ 1084516 w 1095805"/>
                <a:gd name="csY15" fmla="*/ 316100 h 399810"/>
                <a:gd name="csX16" fmla="*/ 1035489 w 1095805"/>
                <a:gd name="csY16" fmla="*/ 315185 h 399810"/>
                <a:gd name="csX17" fmla="*/ 940414 w 1095805"/>
                <a:gd name="csY17" fmla="*/ 334437 h 399810"/>
                <a:gd name="csX18" fmla="*/ 842215 w 1095805"/>
                <a:gd name="csY18" fmla="*/ 213664 h 399810"/>
                <a:gd name="csX19" fmla="*/ 832200 w 1095805"/>
                <a:gd name="csY19" fmla="*/ 206271 h 399810"/>
                <a:gd name="csX20" fmla="*/ 887279 w 1095805"/>
                <a:gd name="csY20" fmla="*/ 185045 h 399810"/>
                <a:gd name="csX21" fmla="*/ 979847 w 1095805"/>
                <a:gd name="csY21" fmla="*/ 27499 h 399810"/>
                <a:gd name="csX22" fmla="*/ 991313 w 1095805"/>
                <a:gd name="csY22" fmla="*/ 5764 h 399810"/>
                <a:gd name="csX23" fmla="*/ 1012220 w 1095805"/>
                <a:gd name="csY23" fmla="*/ 372 h 39981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</a:cxnLst>
              <a:rect l="l" t="t" r="r" b="b"/>
              <a:pathLst>
                <a:path w="1095805" h="399810">
                  <a:moveTo>
                    <a:pt x="85502" y="873"/>
                  </a:moveTo>
                  <a:cubicBezTo>
                    <a:pt x="100958" y="-592"/>
                    <a:pt x="114593" y="11666"/>
                    <a:pt x="115958" y="28252"/>
                  </a:cubicBezTo>
                  <a:cubicBezTo>
                    <a:pt x="120430" y="95346"/>
                    <a:pt x="156304" y="153575"/>
                    <a:pt x="208670" y="185152"/>
                  </a:cubicBezTo>
                  <a:lnTo>
                    <a:pt x="210317" y="185785"/>
                  </a:lnTo>
                  <a:lnTo>
                    <a:pt x="181648" y="206035"/>
                  </a:lnTo>
                  <a:cubicBezTo>
                    <a:pt x="122437" y="255461"/>
                    <a:pt x="76715" y="317952"/>
                    <a:pt x="49611" y="387984"/>
                  </a:cubicBezTo>
                  <a:lnTo>
                    <a:pt x="46226" y="399810"/>
                  </a:lnTo>
                  <a:lnTo>
                    <a:pt x="31877" y="377427"/>
                  </a:lnTo>
                  <a:cubicBezTo>
                    <a:pt x="528" y="311380"/>
                    <a:pt x="-8954" y="228818"/>
                    <a:pt x="9061" y="145833"/>
                  </a:cubicBezTo>
                  <a:cubicBezTo>
                    <a:pt x="19269" y="98003"/>
                    <a:pt x="38380" y="52881"/>
                    <a:pt x="65249" y="13178"/>
                  </a:cubicBezTo>
                  <a:cubicBezTo>
                    <a:pt x="70025" y="6127"/>
                    <a:pt x="77411" y="1640"/>
                    <a:pt x="85502" y="873"/>
                  </a:cubicBezTo>
                  <a:close/>
                  <a:moveTo>
                    <a:pt x="1012220" y="372"/>
                  </a:moveTo>
                  <a:cubicBezTo>
                    <a:pt x="1019322" y="1578"/>
                    <a:pt x="1025995" y="5690"/>
                    <a:pt x="1030557" y="12424"/>
                  </a:cubicBezTo>
                  <a:cubicBezTo>
                    <a:pt x="1057426" y="52127"/>
                    <a:pt x="1076536" y="97249"/>
                    <a:pt x="1086744" y="145080"/>
                  </a:cubicBezTo>
                  <a:cubicBezTo>
                    <a:pt x="1098754" y="200780"/>
                    <a:pt x="1098544" y="256103"/>
                    <a:pt x="1087781" y="306377"/>
                  </a:cubicBezTo>
                  <a:lnTo>
                    <a:pt x="1084516" y="316100"/>
                  </a:lnTo>
                  <a:lnTo>
                    <a:pt x="1035489" y="315185"/>
                  </a:lnTo>
                  <a:cubicBezTo>
                    <a:pt x="1003403" y="318069"/>
                    <a:pt x="971487" y="324460"/>
                    <a:pt x="940414" y="334437"/>
                  </a:cubicBezTo>
                  <a:cubicBezTo>
                    <a:pt x="914745" y="288295"/>
                    <a:pt x="881309" y="247764"/>
                    <a:pt x="842215" y="213664"/>
                  </a:cubicBezTo>
                  <a:lnTo>
                    <a:pt x="832200" y="206271"/>
                  </a:lnTo>
                  <a:lnTo>
                    <a:pt x="887279" y="185045"/>
                  </a:lnTo>
                  <a:cubicBezTo>
                    <a:pt x="939751" y="153314"/>
                    <a:pt x="975607" y="94809"/>
                    <a:pt x="979847" y="27499"/>
                  </a:cubicBezTo>
                  <a:cubicBezTo>
                    <a:pt x="980562" y="18816"/>
                    <a:pt x="984744" y="10890"/>
                    <a:pt x="991313" y="5764"/>
                  </a:cubicBezTo>
                  <a:cubicBezTo>
                    <a:pt x="997588" y="869"/>
                    <a:pt x="1005118" y="-833"/>
                    <a:pt x="1012220" y="372"/>
                  </a:cubicBezTo>
                  <a:close/>
                </a:path>
              </a:pathLst>
            </a:custGeom>
            <a:solidFill>
              <a:srgbClr val="FF0000"/>
            </a:solidFill>
            <a:ln w="13990" cap="flat">
              <a:noFill/>
              <a:prstDash val="solid"/>
              <a:miter/>
            </a:ln>
          </p:spPr>
          <p:txBody>
            <a:bodyPr wrap="square">
              <a:noAutofit/>
            </a:bodyPr>
            <a:lstStyle/>
            <a:p>
              <a:endParaRPr lang="en-US"/>
            </a:p>
          </p:txBody>
        </p:sp>
        <p:sp>
          <p:nvSpPr>
            <p:cNvPr id="19" name="Graphic 15" descr="Cloud with solid fill">
              <a:extLst>
                <a:ext uri="{FF2B5EF4-FFF2-40B4-BE49-F238E27FC236}">
                  <a16:creationId xmlns:a16="http://schemas.microsoft.com/office/drawing/2014/main" id="{6B3FCCBE-9111-C5F1-210A-712F1C117725}"/>
                </a:ext>
              </a:extLst>
            </p:cNvPr>
            <p:cNvSpPr/>
            <p:nvPr/>
          </p:nvSpPr>
          <p:spPr>
            <a:xfrm>
              <a:off x="5453156" y="4405536"/>
              <a:ext cx="2277236" cy="1196838"/>
            </a:xfrm>
            <a:custGeom>
              <a:avLst/>
              <a:gdLst>
                <a:gd name="csX0" fmla="*/ 1955703 w 2277236"/>
                <a:gd name="csY0" fmla="*/ 595740 h 1196838"/>
                <a:gd name="csX1" fmla="*/ 1928683 w 2277236"/>
                <a:gd name="csY1" fmla="*/ 595740 h 1196838"/>
                <a:gd name="csX2" fmla="*/ 1928683 w 2277236"/>
                <a:gd name="csY2" fmla="*/ 595740 h 1196838"/>
                <a:gd name="csX3" fmla="*/ 1758460 w 2277236"/>
                <a:gd name="csY3" fmla="*/ 291450 h 1196838"/>
                <a:gd name="csX4" fmla="*/ 1388291 w 2277236"/>
                <a:gd name="csY4" fmla="*/ 244061 h 1196838"/>
                <a:gd name="csX5" fmla="*/ 842495 w 2277236"/>
                <a:gd name="csY5" fmla="*/ 12102 h 1196838"/>
                <a:gd name="csX6" fmla="*/ 469624 w 2277236"/>
                <a:gd name="csY6" fmla="*/ 446090 h 1196838"/>
                <a:gd name="csX7" fmla="*/ 469624 w 2277236"/>
                <a:gd name="csY7" fmla="*/ 451078 h 1196838"/>
                <a:gd name="csX8" fmla="*/ 80541 w 2277236"/>
                <a:gd name="csY8" fmla="*/ 595740 h 1196838"/>
                <a:gd name="csX9" fmla="*/ 37310 w 2277236"/>
                <a:gd name="csY9" fmla="*/ 979845 h 1196838"/>
                <a:gd name="csX10" fmla="*/ 385863 w 2277236"/>
                <a:gd name="csY10" fmla="*/ 1194344 h 1196838"/>
                <a:gd name="csX11" fmla="*/ 385863 w 2277236"/>
                <a:gd name="csY11" fmla="*/ 1196838 h 1196838"/>
                <a:gd name="csX12" fmla="*/ 1953001 w 2277236"/>
                <a:gd name="csY12" fmla="*/ 1196838 h 1196838"/>
                <a:gd name="csX13" fmla="*/ 2277237 w 2277236"/>
                <a:gd name="csY13" fmla="*/ 897537 h 1196838"/>
                <a:gd name="csX14" fmla="*/ 1955703 w 2277236"/>
                <a:gd name="csY14" fmla="*/ 595740 h 119683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2277236" h="1196838">
                  <a:moveTo>
                    <a:pt x="1955703" y="595740"/>
                  </a:moveTo>
                  <a:cubicBezTo>
                    <a:pt x="1947597" y="595740"/>
                    <a:pt x="1936789" y="595740"/>
                    <a:pt x="1928683" y="595740"/>
                  </a:cubicBezTo>
                  <a:cubicBezTo>
                    <a:pt x="1928683" y="595740"/>
                    <a:pt x="1928683" y="595740"/>
                    <a:pt x="1928683" y="595740"/>
                  </a:cubicBezTo>
                  <a:cubicBezTo>
                    <a:pt x="1928683" y="473525"/>
                    <a:pt x="1863837" y="361287"/>
                    <a:pt x="1758460" y="291450"/>
                  </a:cubicBezTo>
                  <a:cubicBezTo>
                    <a:pt x="1650381" y="221613"/>
                    <a:pt x="1512581" y="204154"/>
                    <a:pt x="1388291" y="244061"/>
                  </a:cubicBezTo>
                  <a:cubicBezTo>
                    <a:pt x="1285617" y="59491"/>
                    <a:pt x="1058652" y="-35288"/>
                    <a:pt x="842495" y="12102"/>
                  </a:cubicBezTo>
                  <a:cubicBezTo>
                    <a:pt x="626338" y="59491"/>
                    <a:pt x="469624" y="239072"/>
                    <a:pt x="469624" y="446090"/>
                  </a:cubicBezTo>
                  <a:cubicBezTo>
                    <a:pt x="469624" y="446090"/>
                    <a:pt x="469624" y="448584"/>
                    <a:pt x="469624" y="451078"/>
                  </a:cubicBezTo>
                  <a:cubicBezTo>
                    <a:pt x="321016" y="428630"/>
                    <a:pt x="172408" y="485996"/>
                    <a:pt x="80541" y="595740"/>
                  </a:cubicBezTo>
                  <a:cubicBezTo>
                    <a:pt x="-8624" y="707979"/>
                    <a:pt x="-24835" y="855135"/>
                    <a:pt x="37310" y="979845"/>
                  </a:cubicBezTo>
                  <a:cubicBezTo>
                    <a:pt x="102157" y="1104554"/>
                    <a:pt x="237255" y="1186862"/>
                    <a:pt x="385863" y="1194344"/>
                  </a:cubicBezTo>
                  <a:lnTo>
                    <a:pt x="385863" y="1196838"/>
                  </a:lnTo>
                  <a:lnTo>
                    <a:pt x="1953001" y="1196838"/>
                  </a:lnTo>
                  <a:cubicBezTo>
                    <a:pt x="2131331" y="1196838"/>
                    <a:pt x="2277237" y="1062153"/>
                    <a:pt x="2277237" y="897537"/>
                  </a:cubicBezTo>
                  <a:cubicBezTo>
                    <a:pt x="2277237" y="732921"/>
                    <a:pt x="2134033" y="595740"/>
                    <a:pt x="1955703" y="595740"/>
                  </a:cubicBezTo>
                  <a:close/>
                </a:path>
              </a:pathLst>
            </a:custGeom>
            <a:solidFill>
              <a:schemeClr val="bg1"/>
            </a:solidFill>
            <a:ln w="26988" cap="flat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6CDB9EA-2403-3A32-CD60-A484E09AFB36}"/>
              </a:ext>
            </a:extLst>
          </p:cNvPr>
          <p:cNvSpPr txBox="1"/>
          <p:nvPr/>
        </p:nvSpPr>
        <p:spPr>
          <a:xfrm>
            <a:off x="9092105" y="4284539"/>
            <a:ext cx="608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🤔</a:t>
            </a:r>
            <a:endParaRPr lang="en-US"/>
          </a:p>
        </p:txBody>
      </p:sp>
      <p:grpSp>
        <p:nvGrpSpPr>
          <p:cNvPr id="28" name="Graphic 21" descr="User outline">
            <a:extLst>
              <a:ext uri="{FF2B5EF4-FFF2-40B4-BE49-F238E27FC236}">
                <a16:creationId xmlns:a16="http://schemas.microsoft.com/office/drawing/2014/main" id="{7C9B5C3C-6D07-F8D7-D1BA-13BAFC1F6CA0}"/>
              </a:ext>
            </a:extLst>
          </p:cNvPr>
          <p:cNvGrpSpPr/>
          <p:nvPr/>
        </p:nvGrpSpPr>
        <p:grpSpPr>
          <a:xfrm>
            <a:off x="10810809" y="2421305"/>
            <a:ext cx="609600" cy="647700"/>
            <a:chOff x="10810809" y="2421305"/>
            <a:chExt cx="609600" cy="647700"/>
          </a:xfrm>
          <a:solidFill>
            <a:srgbClr val="000000"/>
          </a:solidFill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C86CFD3-20E2-D5D5-88DD-360024CD892B}"/>
                </a:ext>
              </a:extLst>
            </p:cNvPr>
            <p:cNvSpPr/>
            <p:nvPr/>
          </p:nvSpPr>
          <p:spPr>
            <a:xfrm>
              <a:off x="10963209" y="2421305"/>
              <a:ext cx="304800" cy="304800"/>
            </a:xfrm>
            <a:custGeom>
              <a:avLst/>
              <a:gdLst>
                <a:gd name="csX0" fmla="*/ 152400 w 304800"/>
                <a:gd name="csY0" fmla="*/ 19050 h 304800"/>
                <a:gd name="csX1" fmla="*/ 285750 w 304800"/>
                <a:gd name="csY1" fmla="*/ 152400 h 304800"/>
                <a:gd name="csX2" fmla="*/ 152400 w 304800"/>
                <a:gd name="csY2" fmla="*/ 285750 h 304800"/>
                <a:gd name="csX3" fmla="*/ 19050 w 304800"/>
                <a:gd name="csY3" fmla="*/ 152400 h 304800"/>
                <a:gd name="csX4" fmla="*/ 152400 w 304800"/>
                <a:gd name="csY4" fmla="*/ 19050 h 304800"/>
                <a:gd name="csX5" fmla="*/ 152400 w 304800"/>
                <a:gd name="csY5" fmla="*/ 0 h 304800"/>
                <a:gd name="csX6" fmla="*/ 0 w 304800"/>
                <a:gd name="csY6" fmla="*/ 152400 h 304800"/>
                <a:gd name="csX7" fmla="*/ 152400 w 304800"/>
                <a:gd name="csY7" fmla="*/ 304800 h 304800"/>
                <a:gd name="csX8" fmla="*/ 304800 w 304800"/>
                <a:gd name="csY8" fmla="*/ 152400 h 304800"/>
                <a:gd name="csX9" fmla="*/ 152400 w 304800"/>
                <a:gd name="csY9" fmla="*/ 0 h 3048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304800" h="304800">
                  <a:moveTo>
                    <a:pt x="152400" y="19050"/>
                  </a:moveTo>
                  <a:cubicBezTo>
                    <a:pt x="226047" y="19050"/>
                    <a:pt x="285750" y="78753"/>
                    <a:pt x="285750" y="152400"/>
                  </a:cubicBezTo>
                  <a:cubicBezTo>
                    <a:pt x="285750" y="226047"/>
                    <a:pt x="226047" y="285750"/>
                    <a:pt x="152400" y="285750"/>
                  </a:cubicBezTo>
                  <a:cubicBezTo>
                    <a:pt x="78753" y="285750"/>
                    <a:pt x="19050" y="226047"/>
                    <a:pt x="19050" y="152400"/>
                  </a:cubicBezTo>
                  <a:cubicBezTo>
                    <a:pt x="19123" y="78783"/>
                    <a:pt x="78783" y="19123"/>
                    <a:pt x="152400" y="19050"/>
                  </a:cubicBezTo>
                  <a:moveTo>
                    <a:pt x="152400" y="0"/>
                  </a:moveTo>
                  <a:cubicBezTo>
                    <a:pt x="68231" y="0"/>
                    <a:pt x="0" y="68231"/>
                    <a:pt x="0" y="152400"/>
                  </a:cubicBezTo>
                  <a:cubicBezTo>
                    <a:pt x="0" y="236569"/>
                    <a:pt x="68231" y="304800"/>
                    <a:pt x="152400" y="304800"/>
                  </a:cubicBezTo>
                  <a:cubicBezTo>
                    <a:pt x="236569" y="304800"/>
                    <a:pt x="304800" y="236569"/>
                    <a:pt x="304800" y="152400"/>
                  </a:cubicBezTo>
                  <a:cubicBezTo>
                    <a:pt x="304800" y="68231"/>
                    <a:pt x="236569" y="0"/>
                    <a:pt x="152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DA27F86-3FCF-15CD-D0D6-01D2C64A9C96}"/>
                </a:ext>
              </a:extLst>
            </p:cNvPr>
            <p:cNvSpPr/>
            <p:nvPr/>
          </p:nvSpPr>
          <p:spPr>
            <a:xfrm>
              <a:off x="10810809" y="2764205"/>
              <a:ext cx="609600" cy="304800"/>
            </a:xfrm>
            <a:custGeom>
              <a:avLst/>
              <a:gdLst>
                <a:gd name="csX0" fmla="*/ 609600 w 609600"/>
                <a:gd name="csY0" fmla="*/ 304800 h 304800"/>
                <a:gd name="csX1" fmla="*/ 590550 w 609600"/>
                <a:gd name="csY1" fmla="*/ 304800 h 304800"/>
                <a:gd name="csX2" fmla="*/ 590550 w 609600"/>
                <a:gd name="csY2" fmla="*/ 157163 h 304800"/>
                <a:gd name="csX3" fmla="*/ 564594 w 609600"/>
                <a:gd name="csY3" fmla="*/ 105547 h 304800"/>
                <a:gd name="csX4" fmla="*/ 423986 w 609600"/>
                <a:gd name="csY4" fmla="*/ 37148 h 304800"/>
                <a:gd name="csX5" fmla="*/ 304800 w 609600"/>
                <a:gd name="csY5" fmla="*/ 19050 h 304800"/>
                <a:gd name="csX6" fmla="*/ 185509 w 609600"/>
                <a:gd name="csY6" fmla="*/ 37148 h 304800"/>
                <a:gd name="csX7" fmla="*/ 44653 w 609600"/>
                <a:gd name="csY7" fmla="*/ 105727 h 304800"/>
                <a:gd name="csX8" fmla="*/ 19050 w 609600"/>
                <a:gd name="csY8" fmla="*/ 157163 h 304800"/>
                <a:gd name="csX9" fmla="*/ 19050 w 609600"/>
                <a:gd name="csY9" fmla="*/ 304800 h 304800"/>
                <a:gd name="csX10" fmla="*/ 0 w 609600"/>
                <a:gd name="csY10" fmla="*/ 304800 h 304800"/>
                <a:gd name="csX11" fmla="*/ 0 w 609600"/>
                <a:gd name="csY11" fmla="*/ 157163 h 304800"/>
                <a:gd name="csX12" fmla="*/ 33109 w 609600"/>
                <a:gd name="csY12" fmla="*/ 90668 h 304800"/>
                <a:gd name="csX13" fmla="*/ 180375 w 609600"/>
                <a:gd name="csY13" fmla="*/ 18831 h 304800"/>
                <a:gd name="csX14" fmla="*/ 304800 w 609600"/>
                <a:gd name="csY14" fmla="*/ 0 h 304800"/>
                <a:gd name="csX15" fmla="*/ 429339 w 609600"/>
                <a:gd name="csY15" fmla="*/ 18850 h 304800"/>
                <a:gd name="csX16" fmla="*/ 576577 w 609600"/>
                <a:gd name="csY16" fmla="*/ 90726 h 304800"/>
                <a:gd name="csX17" fmla="*/ 609600 w 609600"/>
                <a:gd name="csY17" fmla="*/ 157163 h 3048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609600" h="304800">
                  <a:moveTo>
                    <a:pt x="609600" y="304800"/>
                  </a:moveTo>
                  <a:lnTo>
                    <a:pt x="590550" y="304800"/>
                  </a:lnTo>
                  <a:lnTo>
                    <a:pt x="590550" y="157163"/>
                  </a:lnTo>
                  <a:cubicBezTo>
                    <a:pt x="590097" y="136930"/>
                    <a:pt x="580565" y="117976"/>
                    <a:pt x="564594" y="105547"/>
                  </a:cubicBezTo>
                  <a:cubicBezTo>
                    <a:pt x="522821" y="73493"/>
                    <a:pt x="474991" y="50226"/>
                    <a:pt x="423986" y="37148"/>
                  </a:cubicBezTo>
                  <a:cubicBezTo>
                    <a:pt x="385369" y="25264"/>
                    <a:pt x="345204" y="19165"/>
                    <a:pt x="304800" y="19050"/>
                  </a:cubicBezTo>
                  <a:cubicBezTo>
                    <a:pt x="264408" y="19751"/>
                    <a:pt x="224291" y="25838"/>
                    <a:pt x="185509" y="37148"/>
                  </a:cubicBezTo>
                  <a:cubicBezTo>
                    <a:pt x="135037" y="51930"/>
                    <a:pt x="87419" y="75115"/>
                    <a:pt x="44653" y="105727"/>
                  </a:cubicBezTo>
                  <a:cubicBezTo>
                    <a:pt x="28844" y="118171"/>
                    <a:pt x="19447" y="137048"/>
                    <a:pt x="19050" y="157163"/>
                  </a:cubicBezTo>
                  <a:lnTo>
                    <a:pt x="19050" y="304800"/>
                  </a:lnTo>
                  <a:lnTo>
                    <a:pt x="0" y="304800"/>
                  </a:lnTo>
                  <a:lnTo>
                    <a:pt x="0" y="157163"/>
                  </a:lnTo>
                  <a:cubicBezTo>
                    <a:pt x="472" y="131146"/>
                    <a:pt x="12633" y="106725"/>
                    <a:pt x="33109" y="90668"/>
                  </a:cubicBezTo>
                  <a:cubicBezTo>
                    <a:pt x="77795" y="58590"/>
                    <a:pt x="127586" y="34301"/>
                    <a:pt x="180375" y="18831"/>
                  </a:cubicBezTo>
                  <a:cubicBezTo>
                    <a:pt x="220827" y="7045"/>
                    <a:pt x="262672" y="712"/>
                    <a:pt x="304800" y="0"/>
                  </a:cubicBezTo>
                  <a:cubicBezTo>
                    <a:pt x="347016" y="104"/>
                    <a:pt x="388984" y="6456"/>
                    <a:pt x="429339" y="18850"/>
                  </a:cubicBezTo>
                  <a:cubicBezTo>
                    <a:pt x="482770" y="32617"/>
                    <a:pt x="532856" y="57067"/>
                    <a:pt x="576577" y="90726"/>
                  </a:cubicBezTo>
                  <a:cubicBezTo>
                    <a:pt x="597012" y="106781"/>
                    <a:pt x="609139" y="131178"/>
                    <a:pt x="609600" y="1571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723F6B04-A3EE-8696-B0D0-B330C8E2602C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9001899" y="2773113"/>
            <a:ext cx="1655420" cy="1740877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88E278D-75E7-2D7F-A67D-9DC845ACEB3B}"/>
              </a:ext>
            </a:extLst>
          </p:cNvPr>
          <p:cNvSpPr txBox="1"/>
          <p:nvPr/>
        </p:nvSpPr>
        <p:spPr>
          <a:xfrm>
            <a:off x="9087391" y="2659559"/>
            <a:ext cx="477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FF0000"/>
                </a:solidFill>
                <a:latin typeface="Hanken Grotesk" pitchFamily="2" charset="77"/>
              </a:rPr>
              <a:t>?</a:t>
            </a:r>
            <a:endParaRPr lang="en-US" b="1">
              <a:solidFill>
                <a:srgbClr val="FF0000"/>
              </a:solidFill>
              <a:latin typeface="Hanken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6610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F6962D-B721-3067-5D4C-67A72089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Rollback </a:t>
            </a:r>
            <a:r>
              <a:rPr lang="en-US" i="1"/>
              <a:t>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673AA-340A-380B-7A30-E08576E4AF13}"/>
              </a:ext>
            </a:extLst>
          </p:cNvPr>
          <p:cNvSpPr txBox="1"/>
          <p:nvPr/>
        </p:nvSpPr>
        <p:spPr>
          <a:xfrm>
            <a:off x="2727646" y="4449277"/>
            <a:ext cx="673670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>
                <a:latin typeface="Hanken Grotesk" pitchFamily="2" charset="77"/>
              </a:rPr>
              <a:t>Durable Logging is necessary!</a:t>
            </a:r>
          </a:p>
        </p:txBody>
      </p:sp>
    </p:spTree>
    <p:extLst>
      <p:ext uri="{BB962C8B-B14F-4D97-AF65-F5344CB8AC3E}">
        <p14:creationId xmlns:p14="http://schemas.microsoft.com/office/powerpoint/2010/main" val="215574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1B013-02D9-EA3D-1626-16786AAD0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8ABB4-737D-206F-FE22-8F6B1275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Single-Log Approach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415AD0-DCCF-0856-CEC8-A8FADF5BACC8}"/>
              </a:ext>
            </a:extLst>
          </p:cNvPr>
          <p:cNvGrpSpPr/>
          <p:nvPr/>
        </p:nvGrpSpPr>
        <p:grpSpPr>
          <a:xfrm>
            <a:off x="643701" y="1599101"/>
            <a:ext cx="3306618" cy="1282719"/>
            <a:chOff x="2789382" y="2870200"/>
            <a:chExt cx="3306618" cy="1282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1D1024-F823-B57A-89B6-0C32D65EC015}"/>
                </a:ext>
              </a:extLst>
            </p:cNvPr>
            <p:cNvSpPr/>
            <p:nvPr/>
          </p:nvSpPr>
          <p:spPr>
            <a:xfrm>
              <a:off x="2789382" y="2870200"/>
              <a:ext cx="3186545" cy="11938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19E433B8-C7CF-FFE6-F76E-5F2C16A1E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9854" y="2870200"/>
              <a:ext cx="1256146" cy="11176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292A0A-B602-E275-AA8A-8CF1F05C822F}"/>
                </a:ext>
              </a:extLst>
            </p:cNvPr>
            <p:cNvGrpSpPr/>
            <p:nvPr/>
          </p:nvGrpSpPr>
          <p:grpSpPr>
            <a:xfrm>
              <a:off x="2917829" y="2983346"/>
              <a:ext cx="1293523" cy="1169573"/>
              <a:chOff x="1682991" y="2684906"/>
              <a:chExt cx="2139695" cy="193562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941B761-0E5D-7471-3E69-62A856CF167D}"/>
                  </a:ext>
                </a:extLst>
              </p:cNvPr>
              <p:cNvGrpSpPr/>
              <p:nvPr/>
            </p:nvGrpSpPr>
            <p:grpSpPr>
              <a:xfrm>
                <a:off x="1682991" y="2684906"/>
                <a:ext cx="2139695" cy="1935621"/>
                <a:chOff x="3340806" y="2993417"/>
                <a:chExt cx="1225296" cy="1108433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5CDFDD1-6676-7B37-4C91-0E48E00629FA}"/>
                    </a:ext>
                  </a:extLst>
                </p:cNvPr>
                <p:cNvSpPr/>
                <p:nvPr/>
              </p:nvSpPr>
              <p:spPr>
                <a:xfrm>
                  <a:off x="3340806" y="2993417"/>
                  <a:ext cx="871164" cy="871165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" name="Graphic 7" descr="Lock outline">
                  <a:extLst>
                    <a:ext uri="{FF2B5EF4-FFF2-40B4-BE49-F238E27FC236}">
                      <a16:creationId xmlns:a16="http://schemas.microsoft.com/office/drawing/2014/main" id="{B69DD430-701F-BEA4-96A9-28AAF6B8AB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7838" y="3393586"/>
                  <a:ext cx="708264" cy="708264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F84660C-8AD0-A8CA-D9F3-83AB47A39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1298" y="2838822"/>
                <a:ext cx="1004671" cy="1213455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B650B7-9449-CFA7-B054-6BA0C27DAB33}"/>
              </a:ext>
            </a:extLst>
          </p:cNvPr>
          <p:cNvGrpSpPr/>
          <p:nvPr/>
        </p:nvGrpSpPr>
        <p:grpSpPr>
          <a:xfrm>
            <a:off x="643701" y="3289167"/>
            <a:ext cx="3306618" cy="1282719"/>
            <a:chOff x="2789382" y="2870200"/>
            <a:chExt cx="3306618" cy="1282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59ACFC-74A2-396A-DD2A-1E9A0D1848F9}"/>
                </a:ext>
              </a:extLst>
            </p:cNvPr>
            <p:cNvSpPr/>
            <p:nvPr/>
          </p:nvSpPr>
          <p:spPr>
            <a:xfrm>
              <a:off x="2789382" y="2870200"/>
              <a:ext cx="3186545" cy="11938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Database outline">
              <a:extLst>
                <a:ext uri="{FF2B5EF4-FFF2-40B4-BE49-F238E27FC236}">
                  <a16:creationId xmlns:a16="http://schemas.microsoft.com/office/drawing/2014/main" id="{2847CC8D-2E0E-6D9D-81D0-4F2E430F8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9854" y="2870200"/>
              <a:ext cx="1256146" cy="11176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0B2E70-706F-73AE-7CC4-786C1B248DAA}"/>
                </a:ext>
              </a:extLst>
            </p:cNvPr>
            <p:cNvGrpSpPr/>
            <p:nvPr/>
          </p:nvGrpSpPr>
          <p:grpSpPr>
            <a:xfrm>
              <a:off x="2917829" y="2983346"/>
              <a:ext cx="1293523" cy="1169573"/>
              <a:chOff x="3340806" y="2993417"/>
              <a:chExt cx="1225296" cy="110843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D9B8993-6C8C-3071-F464-C57454E7A573}"/>
                  </a:ext>
                </a:extLst>
              </p:cNvPr>
              <p:cNvSpPr/>
              <p:nvPr/>
            </p:nvSpPr>
            <p:spPr>
              <a:xfrm>
                <a:off x="3340806" y="2993417"/>
                <a:ext cx="871164" cy="871165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Graphic 17" descr="Lock outline">
                <a:extLst>
                  <a:ext uri="{FF2B5EF4-FFF2-40B4-BE49-F238E27FC236}">
                    <a16:creationId xmlns:a16="http://schemas.microsoft.com/office/drawing/2014/main" id="{170B7CB0-FDAD-F145-1B28-F9240C34B2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57838" y="3393586"/>
                <a:ext cx="708264" cy="708264"/>
              </a:xfrm>
              <a:prstGeom prst="rect">
                <a:avLst/>
              </a:prstGeom>
            </p:spPr>
          </p:pic>
        </p:grp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DAB967D0-DA47-881A-385D-E59777803AF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030" t="12600" r="13457" b="12009"/>
          <a:stretch>
            <a:fillRect/>
          </a:stretch>
        </p:blipFill>
        <p:spPr>
          <a:xfrm>
            <a:off x="963167" y="3582421"/>
            <a:ext cx="541913" cy="56341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8FB01767-719D-FB41-DCC5-3A8B2AE6E8CE}"/>
              </a:ext>
            </a:extLst>
          </p:cNvPr>
          <p:cNvGrpSpPr/>
          <p:nvPr/>
        </p:nvGrpSpPr>
        <p:grpSpPr>
          <a:xfrm>
            <a:off x="643701" y="4979233"/>
            <a:ext cx="3306618" cy="1282719"/>
            <a:chOff x="643701" y="4380345"/>
            <a:chExt cx="3306618" cy="12827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2713197-6F8F-9FAD-A629-8664DC4AEE0E}"/>
                </a:ext>
              </a:extLst>
            </p:cNvPr>
            <p:cNvGrpSpPr/>
            <p:nvPr/>
          </p:nvGrpSpPr>
          <p:grpSpPr>
            <a:xfrm>
              <a:off x="643701" y="4380345"/>
              <a:ext cx="3306618" cy="1282719"/>
              <a:chOff x="2789382" y="2870200"/>
              <a:chExt cx="3306618" cy="128271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427595A-B898-5A67-EDEB-D50604DE6ABB}"/>
                  </a:ext>
                </a:extLst>
              </p:cNvPr>
              <p:cNvSpPr/>
              <p:nvPr/>
            </p:nvSpPr>
            <p:spPr>
              <a:xfrm>
                <a:off x="2789382" y="2870200"/>
                <a:ext cx="3186545" cy="1193800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Graphic 47" descr="Database outline">
                <a:extLst>
                  <a:ext uri="{FF2B5EF4-FFF2-40B4-BE49-F238E27FC236}">
                    <a16:creationId xmlns:a16="http://schemas.microsoft.com/office/drawing/2014/main" id="{74E88BE2-D98E-AF90-0356-41047B9F9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39854" y="2870200"/>
                <a:ext cx="1256146" cy="1117600"/>
              </a:xfrm>
              <a:prstGeom prst="rect">
                <a:avLst/>
              </a:prstGeom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5DA34281-1006-C075-28C9-763A9AFBF2A5}"/>
                  </a:ext>
                </a:extLst>
              </p:cNvPr>
              <p:cNvGrpSpPr/>
              <p:nvPr/>
            </p:nvGrpSpPr>
            <p:grpSpPr>
              <a:xfrm>
                <a:off x="2917829" y="2983346"/>
                <a:ext cx="1293523" cy="1169573"/>
                <a:chOff x="3340806" y="2993417"/>
                <a:chExt cx="1225296" cy="1108433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06FDE27-CDE7-A884-E19F-5FA417916DBC}"/>
                    </a:ext>
                  </a:extLst>
                </p:cNvPr>
                <p:cNvSpPr/>
                <p:nvPr/>
              </p:nvSpPr>
              <p:spPr>
                <a:xfrm>
                  <a:off x="3340806" y="2993417"/>
                  <a:ext cx="871164" cy="871165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1" name="Graphic 50" descr="Lock outline">
                  <a:extLst>
                    <a:ext uri="{FF2B5EF4-FFF2-40B4-BE49-F238E27FC236}">
                      <a16:creationId xmlns:a16="http://schemas.microsoft.com/office/drawing/2014/main" id="{CB4D098C-CE0C-18B5-4E94-CABD5CC39C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7838" y="3393586"/>
                  <a:ext cx="708264" cy="7082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E492DD4-9C14-A569-D37F-431210951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4030" t="12600" r="13457" b="12009"/>
            <a:stretch>
              <a:fillRect/>
            </a:stretch>
          </p:blipFill>
          <p:spPr>
            <a:xfrm>
              <a:off x="963167" y="4673599"/>
              <a:ext cx="541913" cy="563419"/>
            </a:xfrm>
            <a:prstGeom prst="rect">
              <a:avLst/>
            </a:prstGeom>
          </p:spPr>
        </p:pic>
      </p:grpSp>
      <p:pic>
        <p:nvPicPr>
          <p:cNvPr id="21" name="Graphic 20" descr="Database outline">
            <a:extLst>
              <a:ext uri="{FF2B5EF4-FFF2-40B4-BE49-F238E27FC236}">
                <a16:creationId xmlns:a16="http://schemas.microsoft.com/office/drawing/2014/main" id="{D4FEC256-29A8-B3BB-219E-7403F7941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6299" y="1807282"/>
            <a:ext cx="1256147" cy="1117601"/>
          </a:xfrm>
          <a:prstGeom prst="rect">
            <a:avLst/>
          </a:prstGeom>
        </p:spPr>
      </p:pic>
      <p:pic>
        <p:nvPicPr>
          <p:cNvPr id="22" name="Graphic 21" descr="Database outline">
            <a:extLst>
              <a:ext uri="{FF2B5EF4-FFF2-40B4-BE49-F238E27FC236}">
                <a16:creationId xmlns:a16="http://schemas.microsoft.com/office/drawing/2014/main" id="{D87238C2-88E6-8682-2579-16CDDC158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1724" y="2780404"/>
            <a:ext cx="1256147" cy="1117601"/>
          </a:xfrm>
          <a:prstGeom prst="rect">
            <a:avLst/>
          </a:prstGeom>
        </p:spPr>
      </p:pic>
      <p:pic>
        <p:nvPicPr>
          <p:cNvPr id="23" name="Graphic 22" descr="Database outline">
            <a:extLst>
              <a:ext uri="{FF2B5EF4-FFF2-40B4-BE49-F238E27FC236}">
                <a16:creationId xmlns:a16="http://schemas.microsoft.com/office/drawing/2014/main" id="{81A5845F-ABB7-2C88-6906-A50B7AC71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7549" y="2780403"/>
            <a:ext cx="1256147" cy="1117601"/>
          </a:xfrm>
          <a:prstGeom prst="rect">
            <a:avLst/>
          </a:prstGeom>
        </p:spPr>
      </p:pic>
      <p:pic>
        <p:nvPicPr>
          <p:cNvPr id="24" name="Graphic 23" descr="Database outline">
            <a:extLst>
              <a:ext uri="{FF2B5EF4-FFF2-40B4-BE49-F238E27FC236}">
                <a16:creationId xmlns:a16="http://schemas.microsoft.com/office/drawing/2014/main" id="{92298F60-EBB1-72FA-A544-10B6381E4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6298" y="3717897"/>
            <a:ext cx="1256147" cy="1117601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07A730-CA1E-0CB7-A28A-68FC19F6AAC7}"/>
              </a:ext>
            </a:extLst>
          </p:cNvPr>
          <p:cNvCxnSpPr>
            <a:endCxn id="22" idx="0"/>
          </p:cNvCxnSpPr>
          <p:nvPr/>
        </p:nvCxnSpPr>
        <p:spPr>
          <a:xfrm flipH="1">
            <a:off x="6959798" y="2366082"/>
            <a:ext cx="1136500" cy="41432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9383B6-2BAC-9502-8FBB-C106F007C63C}"/>
              </a:ext>
            </a:extLst>
          </p:cNvPr>
          <p:cNvCxnSpPr>
            <a:endCxn id="24" idx="0"/>
          </p:cNvCxnSpPr>
          <p:nvPr/>
        </p:nvCxnSpPr>
        <p:spPr>
          <a:xfrm>
            <a:off x="8724371" y="2947049"/>
            <a:ext cx="1" cy="77084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065C1F-8EB0-E497-3D70-977DB679E4C0}"/>
              </a:ext>
            </a:extLst>
          </p:cNvPr>
          <p:cNvCxnSpPr>
            <a:cxnSpLocks/>
          </p:cNvCxnSpPr>
          <p:nvPr/>
        </p:nvCxnSpPr>
        <p:spPr>
          <a:xfrm>
            <a:off x="9352445" y="2366082"/>
            <a:ext cx="1190586" cy="41432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64497E-90C5-C170-6BBB-119468CD907D}"/>
              </a:ext>
            </a:extLst>
          </p:cNvPr>
          <p:cNvCxnSpPr>
            <a:cxnSpLocks/>
          </p:cNvCxnSpPr>
          <p:nvPr/>
        </p:nvCxnSpPr>
        <p:spPr>
          <a:xfrm flipV="1">
            <a:off x="9352445" y="3898004"/>
            <a:ext cx="1190586" cy="37869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225D85-7E40-E458-7EE4-49D9CA220CFC}"/>
              </a:ext>
            </a:extLst>
          </p:cNvPr>
          <p:cNvCxnSpPr>
            <a:endCxn id="22" idx="2"/>
          </p:cNvCxnSpPr>
          <p:nvPr/>
        </p:nvCxnSpPr>
        <p:spPr>
          <a:xfrm flipH="1" flipV="1">
            <a:off x="6959798" y="3898005"/>
            <a:ext cx="1136500" cy="37869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66E64A9-3539-8209-36F7-ADCCE6D7DD69}"/>
              </a:ext>
            </a:extLst>
          </p:cNvPr>
          <p:cNvCxnSpPr>
            <a:cxnSpLocks/>
          </p:cNvCxnSpPr>
          <p:nvPr/>
        </p:nvCxnSpPr>
        <p:spPr>
          <a:xfrm>
            <a:off x="7587871" y="3339203"/>
            <a:ext cx="2359867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64965A7-38FC-D2AD-46F2-DFA321FED69A}"/>
              </a:ext>
            </a:extLst>
          </p:cNvPr>
          <p:cNvSpPr txBox="1"/>
          <p:nvPr/>
        </p:nvSpPr>
        <p:spPr>
          <a:xfrm>
            <a:off x="686393" y="3806078"/>
            <a:ext cx="608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Hanken Grotesk" pitchFamily="2" charset="77"/>
              </a:rPr>
              <a:t>1</a:t>
            </a:r>
            <a:endParaRPr lang="en-US">
              <a:latin typeface="Hanken Grotesk" pitchFamily="2" charset="7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D7D8D92-AA7C-56F5-571D-E5863B7F22B2}"/>
              </a:ext>
            </a:extLst>
          </p:cNvPr>
          <p:cNvSpPr txBox="1"/>
          <p:nvPr/>
        </p:nvSpPr>
        <p:spPr>
          <a:xfrm>
            <a:off x="709931" y="5478412"/>
            <a:ext cx="608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Hanken Grotesk" pitchFamily="2" charset="77"/>
              </a:rPr>
              <a:t>2</a:t>
            </a:r>
            <a:endParaRPr lang="en-US">
              <a:latin typeface="Hanken Grotesk" pitchFamily="2" charset="77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0398FF9-7AC8-A540-118E-CE047DCDBE20}"/>
              </a:ext>
            </a:extLst>
          </p:cNvPr>
          <p:cNvGrpSpPr/>
          <p:nvPr/>
        </p:nvGrpSpPr>
        <p:grpSpPr>
          <a:xfrm>
            <a:off x="5671974" y="5272487"/>
            <a:ext cx="1592440" cy="877086"/>
            <a:chOff x="5599289" y="4979233"/>
            <a:chExt cx="2167467" cy="1193800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AF3843E4-331B-AC91-1C76-721FFA51CE4B}"/>
                </a:ext>
              </a:extLst>
            </p:cNvPr>
            <p:cNvSpPr/>
            <p:nvPr/>
          </p:nvSpPr>
          <p:spPr>
            <a:xfrm>
              <a:off x="5599289" y="4979233"/>
              <a:ext cx="2167467" cy="11938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F80FE465-A7A6-6FA6-C843-88C03D3C3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9737" y="5209526"/>
              <a:ext cx="607360" cy="733214"/>
            </a:xfrm>
            <a:prstGeom prst="rect">
              <a:avLst/>
            </a:prstGeom>
          </p:spPr>
        </p:pic>
        <p:sp>
          <p:nvSpPr>
            <p:cNvPr id="68" name="Vertical Scroll 67">
              <a:extLst>
                <a:ext uri="{FF2B5EF4-FFF2-40B4-BE49-F238E27FC236}">
                  <a16:creationId xmlns:a16="http://schemas.microsoft.com/office/drawing/2014/main" id="{3B22D53B-E7C6-44F4-41A8-F8D05F569C5B}"/>
                </a:ext>
              </a:extLst>
            </p:cNvPr>
            <p:cNvSpPr/>
            <p:nvPr/>
          </p:nvSpPr>
          <p:spPr>
            <a:xfrm>
              <a:off x="6486484" y="5150038"/>
              <a:ext cx="1120885" cy="803899"/>
            </a:xfrm>
            <a:prstGeom prst="verticalScrol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Latest Greatest GPT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496312A-EF3B-DDAB-0E1D-4FFB8AB2D24D}"/>
              </a:ext>
            </a:extLst>
          </p:cNvPr>
          <p:cNvGrpSpPr/>
          <p:nvPr/>
        </p:nvGrpSpPr>
        <p:grpSpPr>
          <a:xfrm>
            <a:off x="7871083" y="5272483"/>
            <a:ext cx="1636624" cy="946947"/>
            <a:chOff x="7012878" y="4955087"/>
            <a:chExt cx="2227606" cy="1288889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D6D8FAA-2793-7326-3BD0-94978AEDCF04}"/>
                </a:ext>
              </a:extLst>
            </p:cNvPr>
            <p:cNvGrpSpPr/>
            <p:nvPr/>
          </p:nvGrpSpPr>
          <p:grpSpPr>
            <a:xfrm>
              <a:off x="7073017" y="4955087"/>
              <a:ext cx="2167467" cy="1193800"/>
              <a:chOff x="5599289" y="4979233"/>
              <a:chExt cx="2167467" cy="1193800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ACBDB8B3-9D17-C4D0-640F-577EC623C513}"/>
                  </a:ext>
                </a:extLst>
              </p:cNvPr>
              <p:cNvSpPr/>
              <p:nvPr/>
            </p:nvSpPr>
            <p:spPr>
              <a:xfrm>
                <a:off x="5599289" y="4979233"/>
                <a:ext cx="2167467" cy="1193800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Vertical Scroll 72">
                <a:extLst>
                  <a:ext uri="{FF2B5EF4-FFF2-40B4-BE49-F238E27FC236}">
                    <a16:creationId xmlns:a16="http://schemas.microsoft.com/office/drawing/2014/main" id="{6611973D-27A6-820D-E114-68012128C371}"/>
                  </a:ext>
                </a:extLst>
              </p:cNvPr>
              <p:cNvSpPr/>
              <p:nvPr/>
            </p:nvSpPr>
            <p:spPr>
              <a:xfrm>
                <a:off x="6486484" y="5150038"/>
                <a:ext cx="1120885" cy="803899"/>
              </a:xfrm>
              <a:prstGeom prst="verticalScroll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Client Access</a:t>
                </a:r>
              </a:p>
            </p:txBody>
          </p:sp>
        </p:grp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43309F2-643C-DDD2-E45F-64B9D9347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4030" t="12600" r="13457" b="12009"/>
            <a:stretch>
              <a:fillRect/>
            </a:stretch>
          </p:blipFill>
          <p:spPr>
            <a:xfrm>
              <a:off x="7303328" y="5218826"/>
              <a:ext cx="541913" cy="56341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6B19644-0523-A752-E309-8FF5F8D30B66}"/>
                </a:ext>
              </a:extLst>
            </p:cNvPr>
            <p:cNvSpPr txBox="1"/>
            <p:nvPr/>
          </p:nvSpPr>
          <p:spPr>
            <a:xfrm>
              <a:off x="7012878" y="5615604"/>
              <a:ext cx="608038" cy="628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Hanken Grotesk" pitchFamily="2" charset="77"/>
                </a:rPr>
                <a:t>1</a:t>
              </a:r>
              <a:endParaRPr lang="en-US">
                <a:latin typeface="Hanken Grotesk" pitchFamily="2" charset="77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0F9F3A-4281-E520-9906-DD6C588FB309}"/>
              </a:ext>
            </a:extLst>
          </p:cNvPr>
          <p:cNvGrpSpPr/>
          <p:nvPr/>
        </p:nvGrpSpPr>
        <p:grpSpPr>
          <a:xfrm>
            <a:off x="10158556" y="5272487"/>
            <a:ext cx="1592440" cy="976541"/>
            <a:chOff x="7073016" y="4955087"/>
            <a:chExt cx="2167468" cy="132916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43E8A09-D394-A6CE-116F-2038A8BE81C8}"/>
                </a:ext>
              </a:extLst>
            </p:cNvPr>
            <p:cNvGrpSpPr/>
            <p:nvPr/>
          </p:nvGrpSpPr>
          <p:grpSpPr>
            <a:xfrm>
              <a:off x="7073017" y="4955087"/>
              <a:ext cx="2167467" cy="1193800"/>
              <a:chOff x="5599289" y="4979233"/>
              <a:chExt cx="2167467" cy="1193800"/>
            </a:xfrm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B2B392C6-B87B-C428-B003-C78E1D7DC1EB}"/>
                  </a:ext>
                </a:extLst>
              </p:cNvPr>
              <p:cNvSpPr/>
              <p:nvPr/>
            </p:nvSpPr>
            <p:spPr>
              <a:xfrm>
                <a:off x="5599289" y="4979233"/>
                <a:ext cx="2167467" cy="1193800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Vertical Scroll 85">
                <a:extLst>
                  <a:ext uri="{FF2B5EF4-FFF2-40B4-BE49-F238E27FC236}">
                    <a16:creationId xmlns:a16="http://schemas.microsoft.com/office/drawing/2014/main" id="{3BFCC652-0780-42E5-F22D-2A1AFEA0C934}"/>
                  </a:ext>
                </a:extLst>
              </p:cNvPr>
              <p:cNvSpPr/>
              <p:nvPr/>
            </p:nvSpPr>
            <p:spPr>
              <a:xfrm>
                <a:off x="6486484" y="5150038"/>
                <a:ext cx="1120885" cy="803899"/>
              </a:xfrm>
              <a:prstGeom prst="verticalScroll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Client Access</a:t>
                </a:r>
              </a:p>
            </p:txBody>
          </p:sp>
        </p:grp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1A05FC3F-CFF6-580D-B92B-77AB295C4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4030" t="12600" r="13457" b="12009"/>
            <a:stretch>
              <a:fillRect/>
            </a:stretch>
          </p:blipFill>
          <p:spPr>
            <a:xfrm>
              <a:off x="7303328" y="5218826"/>
              <a:ext cx="541913" cy="56341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EC8DC43-6E1C-5DA0-48FB-6C9C447E3B30}"/>
                </a:ext>
              </a:extLst>
            </p:cNvPr>
            <p:cNvSpPr txBox="1"/>
            <p:nvPr/>
          </p:nvSpPr>
          <p:spPr>
            <a:xfrm>
              <a:off x="7073016" y="5637924"/>
              <a:ext cx="6080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Hanken Grotesk" pitchFamily="2" charset="77"/>
                </a:rPr>
                <a:t>2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833A700-6C3D-9A9A-CDD8-5CB513EAB721}"/>
              </a:ext>
            </a:extLst>
          </p:cNvPr>
          <p:cNvCxnSpPr>
            <a:cxnSpLocks/>
            <a:endCxn id="66" idx="3"/>
          </p:cNvCxnSpPr>
          <p:nvPr/>
        </p:nvCxnSpPr>
        <p:spPr>
          <a:xfrm flipH="1">
            <a:off x="7264414" y="5711030"/>
            <a:ext cx="633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4631F6D-9E44-0F81-74CB-811F99CE8295}"/>
              </a:ext>
            </a:extLst>
          </p:cNvPr>
          <p:cNvCxnSpPr>
            <a:cxnSpLocks/>
          </p:cNvCxnSpPr>
          <p:nvPr/>
        </p:nvCxnSpPr>
        <p:spPr>
          <a:xfrm flipH="1">
            <a:off x="9509633" y="5711541"/>
            <a:ext cx="633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42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215D9-2A8E-4955-71F8-001A3B292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4B69-6327-47C5-34A6-48297BFCD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Single-Log Approach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72E47E-20BD-D4AC-4D42-C52994FE93CA}"/>
              </a:ext>
            </a:extLst>
          </p:cNvPr>
          <p:cNvGrpSpPr/>
          <p:nvPr/>
        </p:nvGrpSpPr>
        <p:grpSpPr>
          <a:xfrm>
            <a:off x="643701" y="1599101"/>
            <a:ext cx="3306618" cy="1282719"/>
            <a:chOff x="2789382" y="2870200"/>
            <a:chExt cx="3306618" cy="1282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C280C1-9F7A-E129-DAEE-E28BDAB6EBEA}"/>
                </a:ext>
              </a:extLst>
            </p:cNvPr>
            <p:cNvSpPr/>
            <p:nvPr/>
          </p:nvSpPr>
          <p:spPr>
            <a:xfrm>
              <a:off x="2789382" y="2870200"/>
              <a:ext cx="3186545" cy="11938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A75B86BB-C186-3C11-9014-5C9090B11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9854" y="2870200"/>
              <a:ext cx="1256146" cy="11176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4BFEF80-A12E-4915-EF07-984A10F5F081}"/>
                </a:ext>
              </a:extLst>
            </p:cNvPr>
            <p:cNvGrpSpPr/>
            <p:nvPr/>
          </p:nvGrpSpPr>
          <p:grpSpPr>
            <a:xfrm>
              <a:off x="2917829" y="2983346"/>
              <a:ext cx="1293523" cy="1169573"/>
              <a:chOff x="1682991" y="2684906"/>
              <a:chExt cx="2139695" cy="193562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A242727-2AD5-B9C4-69D4-7BA5D28DF97F}"/>
                  </a:ext>
                </a:extLst>
              </p:cNvPr>
              <p:cNvGrpSpPr/>
              <p:nvPr/>
            </p:nvGrpSpPr>
            <p:grpSpPr>
              <a:xfrm>
                <a:off x="1682991" y="2684906"/>
                <a:ext cx="2139695" cy="1935621"/>
                <a:chOff x="3340806" y="2993417"/>
                <a:chExt cx="1225296" cy="1108433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7FE703E-F70B-ABC4-83D0-D7FFAD54E0C5}"/>
                    </a:ext>
                  </a:extLst>
                </p:cNvPr>
                <p:cNvSpPr/>
                <p:nvPr/>
              </p:nvSpPr>
              <p:spPr>
                <a:xfrm>
                  <a:off x="3340806" y="2993417"/>
                  <a:ext cx="871164" cy="871165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" name="Graphic 7" descr="Lock outline">
                  <a:extLst>
                    <a:ext uri="{FF2B5EF4-FFF2-40B4-BE49-F238E27FC236}">
                      <a16:creationId xmlns:a16="http://schemas.microsoft.com/office/drawing/2014/main" id="{DBDA6B26-EC75-1ADB-471A-8177A95BC9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7838" y="3393586"/>
                  <a:ext cx="708264" cy="708264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B42A7E6-3EC2-63FC-9B76-6639B4D1A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1298" y="2838822"/>
                <a:ext cx="1004671" cy="1213455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00CFFB-1C2B-97B2-187E-C8E557111CEA}"/>
              </a:ext>
            </a:extLst>
          </p:cNvPr>
          <p:cNvGrpSpPr/>
          <p:nvPr/>
        </p:nvGrpSpPr>
        <p:grpSpPr>
          <a:xfrm>
            <a:off x="643701" y="3289167"/>
            <a:ext cx="3306618" cy="1282719"/>
            <a:chOff x="2789382" y="2870200"/>
            <a:chExt cx="3306618" cy="1282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8389EC-7A32-7A83-4AC6-B60E589531D9}"/>
                </a:ext>
              </a:extLst>
            </p:cNvPr>
            <p:cNvSpPr/>
            <p:nvPr/>
          </p:nvSpPr>
          <p:spPr>
            <a:xfrm>
              <a:off x="2789382" y="2870200"/>
              <a:ext cx="3186545" cy="11938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Database outline">
              <a:extLst>
                <a:ext uri="{FF2B5EF4-FFF2-40B4-BE49-F238E27FC236}">
                  <a16:creationId xmlns:a16="http://schemas.microsoft.com/office/drawing/2014/main" id="{A59CD0D2-09E5-B11D-87E1-350716BC3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9854" y="2870200"/>
              <a:ext cx="1256146" cy="11176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860140F-29F5-6F22-DF7A-0962B79D47D3}"/>
                </a:ext>
              </a:extLst>
            </p:cNvPr>
            <p:cNvGrpSpPr/>
            <p:nvPr/>
          </p:nvGrpSpPr>
          <p:grpSpPr>
            <a:xfrm>
              <a:off x="2917829" y="2983346"/>
              <a:ext cx="1293523" cy="1169573"/>
              <a:chOff x="3340806" y="2993417"/>
              <a:chExt cx="1225296" cy="110843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F43E26-9BE2-81E7-222E-733AB9F935E2}"/>
                  </a:ext>
                </a:extLst>
              </p:cNvPr>
              <p:cNvSpPr/>
              <p:nvPr/>
            </p:nvSpPr>
            <p:spPr>
              <a:xfrm>
                <a:off x="3340806" y="2993417"/>
                <a:ext cx="871164" cy="871165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Graphic 17" descr="Lock outline">
                <a:extLst>
                  <a:ext uri="{FF2B5EF4-FFF2-40B4-BE49-F238E27FC236}">
                    <a16:creationId xmlns:a16="http://schemas.microsoft.com/office/drawing/2014/main" id="{75145E5A-0458-3C0A-383F-093BA5BBE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57838" y="3393586"/>
                <a:ext cx="708264" cy="708264"/>
              </a:xfrm>
              <a:prstGeom prst="rect">
                <a:avLst/>
              </a:prstGeom>
            </p:spPr>
          </p:pic>
        </p:grp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8788CC89-BE67-0B78-1A12-CF53A2BD969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030" t="12600" r="13457" b="12009"/>
          <a:stretch>
            <a:fillRect/>
          </a:stretch>
        </p:blipFill>
        <p:spPr>
          <a:xfrm>
            <a:off x="963167" y="3582421"/>
            <a:ext cx="541913" cy="56341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17AE0B2-A704-AAE7-D7E7-E22A6AF44016}"/>
              </a:ext>
            </a:extLst>
          </p:cNvPr>
          <p:cNvGrpSpPr/>
          <p:nvPr/>
        </p:nvGrpSpPr>
        <p:grpSpPr>
          <a:xfrm>
            <a:off x="643701" y="4979233"/>
            <a:ext cx="3306618" cy="1282719"/>
            <a:chOff x="643701" y="4380345"/>
            <a:chExt cx="3306618" cy="12827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8CCD38B-E149-78A1-A56F-251743E08850}"/>
                </a:ext>
              </a:extLst>
            </p:cNvPr>
            <p:cNvGrpSpPr/>
            <p:nvPr/>
          </p:nvGrpSpPr>
          <p:grpSpPr>
            <a:xfrm>
              <a:off x="643701" y="4380345"/>
              <a:ext cx="3306618" cy="1282719"/>
              <a:chOff x="2789382" y="2870200"/>
              <a:chExt cx="3306618" cy="128271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769893A-E28B-197E-E56C-0D5F4C3C9DA2}"/>
                  </a:ext>
                </a:extLst>
              </p:cNvPr>
              <p:cNvSpPr/>
              <p:nvPr/>
            </p:nvSpPr>
            <p:spPr>
              <a:xfrm>
                <a:off x="2789382" y="2870200"/>
                <a:ext cx="3186545" cy="1193800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Graphic 47" descr="Database outline">
                <a:extLst>
                  <a:ext uri="{FF2B5EF4-FFF2-40B4-BE49-F238E27FC236}">
                    <a16:creationId xmlns:a16="http://schemas.microsoft.com/office/drawing/2014/main" id="{73A923D8-D6FD-98F1-3B3C-D1F12D794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39854" y="2870200"/>
                <a:ext cx="1256146" cy="1117600"/>
              </a:xfrm>
              <a:prstGeom prst="rect">
                <a:avLst/>
              </a:prstGeom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B7DF57C-559F-D2E0-908C-D531B237D954}"/>
                  </a:ext>
                </a:extLst>
              </p:cNvPr>
              <p:cNvGrpSpPr/>
              <p:nvPr/>
            </p:nvGrpSpPr>
            <p:grpSpPr>
              <a:xfrm>
                <a:off x="2917829" y="2983346"/>
                <a:ext cx="1293523" cy="1169573"/>
                <a:chOff x="3340806" y="2993417"/>
                <a:chExt cx="1225296" cy="1108433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E4B97E2-EC50-DBDE-9F20-76EFDA0626DF}"/>
                    </a:ext>
                  </a:extLst>
                </p:cNvPr>
                <p:cNvSpPr/>
                <p:nvPr/>
              </p:nvSpPr>
              <p:spPr>
                <a:xfrm>
                  <a:off x="3340806" y="2993417"/>
                  <a:ext cx="871164" cy="871165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1" name="Graphic 50" descr="Lock outline">
                  <a:extLst>
                    <a:ext uri="{FF2B5EF4-FFF2-40B4-BE49-F238E27FC236}">
                      <a16:creationId xmlns:a16="http://schemas.microsoft.com/office/drawing/2014/main" id="{2F02DDDD-37B4-63C2-45FF-1354C9C6D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7838" y="3393586"/>
                  <a:ext cx="708264" cy="7082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BD73C29-2882-48DE-E352-8FCD46A6A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4030" t="12600" r="13457" b="12009"/>
            <a:stretch>
              <a:fillRect/>
            </a:stretch>
          </p:blipFill>
          <p:spPr>
            <a:xfrm>
              <a:off x="963167" y="4673599"/>
              <a:ext cx="541913" cy="563419"/>
            </a:xfrm>
            <a:prstGeom prst="rect">
              <a:avLst/>
            </a:prstGeom>
          </p:spPr>
        </p:pic>
      </p:grpSp>
      <p:pic>
        <p:nvPicPr>
          <p:cNvPr id="21" name="Graphic 20" descr="Database outline">
            <a:extLst>
              <a:ext uri="{FF2B5EF4-FFF2-40B4-BE49-F238E27FC236}">
                <a16:creationId xmlns:a16="http://schemas.microsoft.com/office/drawing/2014/main" id="{FB6179A7-F04B-47AA-1C0E-43F8A4B20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6299" y="1807282"/>
            <a:ext cx="1256147" cy="1117601"/>
          </a:xfrm>
          <a:prstGeom prst="rect">
            <a:avLst/>
          </a:prstGeom>
        </p:spPr>
      </p:pic>
      <p:pic>
        <p:nvPicPr>
          <p:cNvPr id="22" name="Graphic 21" descr="Database outline">
            <a:extLst>
              <a:ext uri="{FF2B5EF4-FFF2-40B4-BE49-F238E27FC236}">
                <a16:creationId xmlns:a16="http://schemas.microsoft.com/office/drawing/2014/main" id="{E2D305D4-E733-A959-1F9C-950DEEA2D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1724" y="2780404"/>
            <a:ext cx="1256147" cy="1117601"/>
          </a:xfrm>
          <a:prstGeom prst="rect">
            <a:avLst/>
          </a:prstGeom>
        </p:spPr>
      </p:pic>
      <p:pic>
        <p:nvPicPr>
          <p:cNvPr id="23" name="Graphic 22" descr="Database outline">
            <a:extLst>
              <a:ext uri="{FF2B5EF4-FFF2-40B4-BE49-F238E27FC236}">
                <a16:creationId xmlns:a16="http://schemas.microsoft.com/office/drawing/2014/main" id="{19621845-E90C-EBCE-2A47-0C418C10E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7549" y="2780403"/>
            <a:ext cx="1256147" cy="1117601"/>
          </a:xfrm>
          <a:prstGeom prst="rect">
            <a:avLst/>
          </a:prstGeom>
        </p:spPr>
      </p:pic>
      <p:pic>
        <p:nvPicPr>
          <p:cNvPr id="24" name="Graphic 23" descr="Database outline">
            <a:extLst>
              <a:ext uri="{FF2B5EF4-FFF2-40B4-BE49-F238E27FC236}">
                <a16:creationId xmlns:a16="http://schemas.microsoft.com/office/drawing/2014/main" id="{8FB7CA00-03FC-23B7-80A8-A1F98F5D0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6298" y="3717897"/>
            <a:ext cx="1256147" cy="1117601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12B02A-2446-5B38-6E98-C385EC2E6C36}"/>
              </a:ext>
            </a:extLst>
          </p:cNvPr>
          <p:cNvCxnSpPr>
            <a:endCxn id="22" idx="0"/>
          </p:cNvCxnSpPr>
          <p:nvPr/>
        </p:nvCxnSpPr>
        <p:spPr>
          <a:xfrm flipH="1">
            <a:off x="6959798" y="2366082"/>
            <a:ext cx="1136500" cy="41432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920A29-3622-C684-A93A-E78566ABE1C3}"/>
              </a:ext>
            </a:extLst>
          </p:cNvPr>
          <p:cNvCxnSpPr>
            <a:endCxn id="24" idx="0"/>
          </p:cNvCxnSpPr>
          <p:nvPr/>
        </p:nvCxnSpPr>
        <p:spPr>
          <a:xfrm>
            <a:off x="8724371" y="2947049"/>
            <a:ext cx="1" cy="77084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B2BA04-ADB6-80BD-166B-553E480AF0AF}"/>
              </a:ext>
            </a:extLst>
          </p:cNvPr>
          <p:cNvCxnSpPr>
            <a:cxnSpLocks/>
          </p:cNvCxnSpPr>
          <p:nvPr/>
        </p:nvCxnSpPr>
        <p:spPr>
          <a:xfrm>
            <a:off x="9352445" y="2366082"/>
            <a:ext cx="1190586" cy="41432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D3487C-BCC8-E001-12A0-52BDFB7114EC}"/>
              </a:ext>
            </a:extLst>
          </p:cNvPr>
          <p:cNvCxnSpPr>
            <a:cxnSpLocks/>
          </p:cNvCxnSpPr>
          <p:nvPr/>
        </p:nvCxnSpPr>
        <p:spPr>
          <a:xfrm flipV="1">
            <a:off x="9352445" y="3898004"/>
            <a:ext cx="1190586" cy="37869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0D676B0-624D-D7BF-8166-594A624132C9}"/>
              </a:ext>
            </a:extLst>
          </p:cNvPr>
          <p:cNvCxnSpPr>
            <a:endCxn id="22" idx="2"/>
          </p:cNvCxnSpPr>
          <p:nvPr/>
        </p:nvCxnSpPr>
        <p:spPr>
          <a:xfrm flipH="1" flipV="1">
            <a:off x="6959798" y="3898005"/>
            <a:ext cx="1136500" cy="37869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B0D2CE4-B9C8-9EC3-70C8-D30E75CC183E}"/>
              </a:ext>
            </a:extLst>
          </p:cNvPr>
          <p:cNvCxnSpPr>
            <a:cxnSpLocks/>
          </p:cNvCxnSpPr>
          <p:nvPr/>
        </p:nvCxnSpPr>
        <p:spPr>
          <a:xfrm>
            <a:off x="7587871" y="3339203"/>
            <a:ext cx="2359867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7989B4C-78AC-401C-53AE-1D8426838D87}"/>
              </a:ext>
            </a:extLst>
          </p:cNvPr>
          <p:cNvSpPr txBox="1"/>
          <p:nvPr/>
        </p:nvSpPr>
        <p:spPr>
          <a:xfrm>
            <a:off x="686393" y="3806078"/>
            <a:ext cx="608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Hanken Grotesk" pitchFamily="2" charset="77"/>
              </a:rPr>
              <a:t>1</a:t>
            </a:r>
            <a:endParaRPr lang="en-US">
              <a:latin typeface="Hanken Grotesk" pitchFamily="2" charset="7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03D178B-EDB1-2878-1665-2DDA1D624C29}"/>
              </a:ext>
            </a:extLst>
          </p:cNvPr>
          <p:cNvSpPr txBox="1"/>
          <p:nvPr/>
        </p:nvSpPr>
        <p:spPr>
          <a:xfrm>
            <a:off x="709931" y="5478412"/>
            <a:ext cx="608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Hanken Grotesk" pitchFamily="2" charset="77"/>
              </a:rPr>
              <a:t>2</a:t>
            </a:r>
            <a:endParaRPr lang="en-US">
              <a:latin typeface="Hanken Grotesk" pitchFamily="2" charset="77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21C71D3-6944-8596-5EBE-0443FFAE6E0B}"/>
              </a:ext>
            </a:extLst>
          </p:cNvPr>
          <p:cNvGrpSpPr/>
          <p:nvPr/>
        </p:nvGrpSpPr>
        <p:grpSpPr>
          <a:xfrm>
            <a:off x="5671974" y="5272487"/>
            <a:ext cx="1592440" cy="877086"/>
            <a:chOff x="5599289" y="4979233"/>
            <a:chExt cx="2167467" cy="1193800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2995B35F-A111-CCCB-74FE-92A9FA1989C6}"/>
                </a:ext>
              </a:extLst>
            </p:cNvPr>
            <p:cNvSpPr/>
            <p:nvPr/>
          </p:nvSpPr>
          <p:spPr>
            <a:xfrm>
              <a:off x="5599289" y="4979233"/>
              <a:ext cx="2167467" cy="11938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00FEAEC-A293-0BBF-1CA2-032D3B83A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9737" y="5209526"/>
              <a:ext cx="607360" cy="733214"/>
            </a:xfrm>
            <a:prstGeom prst="rect">
              <a:avLst/>
            </a:prstGeom>
          </p:spPr>
        </p:pic>
        <p:sp>
          <p:nvSpPr>
            <p:cNvPr id="68" name="Vertical Scroll 67">
              <a:extLst>
                <a:ext uri="{FF2B5EF4-FFF2-40B4-BE49-F238E27FC236}">
                  <a16:creationId xmlns:a16="http://schemas.microsoft.com/office/drawing/2014/main" id="{9EECCB3D-809E-8D5A-F7A4-06DF9910C1AA}"/>
                </a:ext>
              </a:extLst>
            </p:cNvPr>
            <p:cNvSpPr/>
            <p:nvPr/>
          </p:nvSpPr>
          <p:spPr>
            <a:xfrm>
              <a:off x="6486484" y="5150038"/>
              <a:ext cx="1120885" cy="803899"/>
            </a:xfrm>
            <a:prstGeom prst="verticalScrol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Latest Greatest GPT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556ABC2-BF7C-AE3E-CD73-AA1344DDA8F3}"/>
              </a:ext>
            </a:extLst>
          </p:cNvPr>
          <p:cNvGrpSpPr/>
          <p:nvPr/>
        </p:nvGrpSpPr>
        <p:grpSpPr>
          <a:xfrm>
            <a:off x="7871083" y="5272483"/>
            <a:ext cx="1636624" cy="946947"/>
            <a:chOff x="7012878" y="4955087"/>
            <a:chExt cx="2227606" cy="1288889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EE301D2-5B95-F88E-C987-50EEEFEAF98F}"/>
                </a:ext>
              </a:extLst>
            </p:cNvPr>
            <p:cNvGrpSpPr/>
            <p:nvPr/>
          </p:nvGrpSpPr>
          <p:grpSpPr>
            <a:xfrm>
              <a:off x="7073017" y="4955087"/>
              <a:ext cx="2167467" cy="1193800"/>
              <a:chOff x="5599289" y="4979233"/>
              <a:chExt cx="2167467" cy="1193800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924E57D7-DD73-BEDC-A299-E7D75FA42990}"/>
                  </a:ext>
                </a:extLst>
              </p:cNvPr>
              <p:cNvSpPr/>
              <p:nvPr/>
            </p:nvSpPr>
            <p:spPr>
              <a:xfrm>
                <a:off x="5599289" y="4979233"/>
                <a:ext cx="2167467" cy="1193800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Vertical Scroll 72">
                <a:extLst>
                  <a:ext uri="{FF2B5EF4-FFF2-40B4-BE49-F238E27FC236}">
                    <a16:creationId xmlns:a16="http://schemas.microsoft.com/office/drawing/2014/main" id="{58790744-F715-466D-2606-6AF235713246}"/>
                  </a:ext>
                </a:extLst>
              </p:cNvPr>
              <p:cNvSpPr/>
              <p:nvPr/>
            </p:nvSpPr>
            <p:spPr>
              <a:xfrm>
                <a:off x="6486484" y="5150038"/>
                <a:ext cx="1120885" cy="803899"/>
              </a:xfrm>
              <a:prstGeom prst="verticalScroll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Client Access</a:t>
                </a:r>
              </a:p>
            </p:txBody>
          </p:sp>
        </p:grp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8147A218-9791-BFDF-6D02-7A281816A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4030" t="12600" r="13457" b="12009"/>
            <a:stretch>
              <a:fillRect/>
            </a:stretch>
          </p:blipFill>
          <p:spPr>
            <a:xfrm>
              <a:off x="7303328" y="5218826"/>
              <a:ext cx="541913" cy="56341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C1D1D9-AC25-235C-70EE-C8932FAFDB92}"/>
                </a:ext>
              </a:extLst>
            </p:cNvPr>
            <p:cNvSpPr txBox="1"/>
            <p:nvPr/>
          </p:nvSpPr>
          <p:spPr>
            <a:xfrm>
              <a:off x="7012878" y="5615604"/>
              <a:ext cx="608038" cy="628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Hanken Grotesk" pitchFamily="2" charset="77"/>
                </a:rPr>
                <a:t>1</a:t>
              </a:r>
              <a:endParaRPr lang="en-US">
                <a:latin typeface="Hanken Grotesk" pitchFamily="2" charset="77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D757E9-E2F7-23B4-7CED-93B2FF5D9328}"/>
              </a:ext>
            </a:extLst>
          </p:cNvPr>
          <p:cNvGrpSpPr/>
          <p:nvPr/>
        </p:nvGrpSpPr>
        <p:grpSpPr>
          <a:xfrm>
            <a:off x="10158556" y="5272487"/>
            <a:ext cx="1592440" cy="976541"/>
            <a:chOff x="7073016" y="4955087"/>
            <a:chExt cx="2167468" cy="132916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AD16483-ED09-BE2C-3FBE-F839DA3B8FB8}"/>
                </a:ext>
              </a:extLst>
            </p:cNvPr>
            <p:cNvGrpSpPr/>
            <p:nvPr/>
          </p:nvGrpSpPr>
          <p:grpSpPr>
            <a:xfrm>
              <a:off x="7073017" y="4955087"/>
              <a:ext cx="2167467" cy="1193800"/>
              <a:chOff x="5599289" y="4979233"/>
              <a:chExt cx="2167467" cy="1193800"/>
            </a:xfrm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C1DD51F6-9488-6E9E-01B1-2E0ECD03D28E}"/>
                  </a:ext>
                </a:extLst>
              </p:cNvPr>
              <p:cNvSpPr/>
              <p:nvPr/>
            </p:nvSpPr>
            <p:spPr>
              <a:xfrm>
                <a:off x="5599289" y="4979233"/>
                <a:ext cx="2167467" cy="1193800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Vertical Scroll 85">
                <a:extLst>
                  <a:ext uri="{FF2B5EF4-FFF2-40B4-BE49-F238E27FC236}">
                    <a16:creationId xmlns:a16="http://schemas.microsoft.com/office/drawing/2014/main" id="{C4C50D43-3E0B-B479-A2CD-40A4C9AF605C}"/>
                  </a:ext>
                </a:extLst>
              </p:cNvPr>
              <p:cNvSpPr/>
              <p:nvPr/>
            </p:nvSpPr>
            <p:spPr>
              <a:xfrm>
                <a:off x="6486484" y="5150038"/>
                <a:ext cx="1120885" cy="803899"/>
              </a:xfrm>
              <a:prstGeom prst="verticalScroll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Client Access</a:t>
                </a:r>
              </a:p>
            </p:txBody>
          </p:sp>
        </p:grp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DA9995B-8172-9A4F-9B1C-34C0CF657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4030" t="12600" r="13457" b="12009"/>
            <a:stretch>
              <a:fillRect/>
            </a:stretch>
          </p:blipFill>
          <p:spPr>
            <a:xfrm>
              <a:off x="7303328" y="5218826"/>
              <a:ext cx="541913" cy="56341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1E8E7B0-6CC8-DF39-D5E0-5972666FC36A}"/>
                </a:ext>
              </a:extLst>
            </p:cNvPr>
            <p:cNvSpPr txBox="1"/>
            <p:nvPr/>
          </p:nvSpPr>
          <p:spPr>
            <a:xfrm>
              <a:off x="7073016" y="5637924"/>
              <a:ext cx="6080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Hanken Grotesk" pitchFamily="2" charset="77"/>
                </a:rPr>
                <a:t>2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C670281-A1C7-FE2B-5158-BAB3A4C25A05}"/>
              </a:ext>
            </a:extLst>
          </p:cNvPr>
          <p:cNvCxnSpPr>
            <a:cxnSpLocks/>
            <a:endCxn id="66" idx="3"/>
          </p:cNvCxnSpPr>
          <p:nvPr/>
        </p:nvCxnSpPr>
        <p:spPr>
          <a:xfrm flipH="1">
            <a:off x="7264414" y="5711030"/>
            <a:ext cx="633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7372BBC-B433-0070-FEF7-94F559B33A93}"/>
              </a:ext>
            </a:extLst>
          </p:cNvPr>
          <p:cNvCxnSpPr>
            <a:cxnSpLocks/>
          </p:cNvCxnSpPr>
          <p:nvPr/>
        </p:nvCxnSpPr>
        <p:spPr>
          <a:xfrm flipH="1">
            <a:off x="9509633" y="5711541"/>
            <a:ext cx="6332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C1B6AD-4D32-474D-D32F-0B42D6438231}"/>
              </a:ext>
            </a:extLst>
          </p:cNvPr>
          <p:cNvGrpSpPr/>
          <p:nvPr/>
        </p:nvGrpSpPr>
        <p:grpSpPr>
          <a:xfrm>
            <a:off x="3244974" y="5707625"/>
            <a:ext cx="801484" cy="441943"/>
            <a:chOff x="5453156" y="4346694"/>
            <a:chExt cx="2277236" cy="1255680"/>
          </a:xfrm>
        </p:grpSpPr>
        <p:sp>
          <p:nvSpPr>
            <p:cNvPr id="16" name="Freeform 15" descr="Devil face with solid fill with solid fill">
              <a:extLst>
                <a:ext uri="{FF2B5EF4-FFF2-40B4-BE49-F238E27FC236}">
                  <a16:creationId xmlns:a16="http://schemas.microsoft.com/office/drawing/2014/main" id="{B43DF44B-C236-C9F6-E497-222B651882CE}"/>
                </a:ext>
              </a:extLst>
            </p:cNvPr>
            <p:cNvSpPr/>
            <p:nvPr/>
          </p:nvSpPr>
          <p:spPr>
            <a:xfrm>
              <a:off x="5886887" y="4346694"/>
              <a:ext cx="1095805" cy="399810"/>
            </a:xfrm>
            <a:custGeom>
              <a:avLst/>
              <a:gdLst>
                <a:gd name="csX0" fmla="*/ 85502 w 1095805"/>
                <a:gd name="csY0" fmla="*/ 873 h 399810"/>
                <a:gd name="csX1" fmla="*/ 115958 w 1095805"/>
                <a:gd name="csY1" fmla="*/ 28252 h 399810"/>
                <a:gd name="csX2" fmla="*/ 208670 w 1095805"/>
                <a:gd name="csY2" fmla="*/ 185152 h 399810"/>
                <a:gd name="csX3" fmla="*/ 210317 w 1095805"/>
                <a:gd name="csY3" fmla="*/ 185785 h 399810"/>
                <a:gd name="csX4" fmla="*/ 181648 w 1095805"/>
                <a:gd name="csY4" fmla="*/ 206035 h 399810"/>
                <a:gd name="csX5" fmla="*/ 49611 w 1095805"/>
                <a:gd name="csY5" fmla="*/ 387984 h 399810"/>
                <a:gd name="csX6" fmla="*/ 46226 w 1095805"/>
                <a:gd name="csY6" fmla="*/ 399810 h 399810"/>
                <a:gd name="csX7" fmla="*/ 31877 w 1095805"/>
                <a:gd name="csY7" fmla="*/ 377427 h 399810"/>
                <a:gd name="csX8" fmla="*/ 9061 w 1095805"/>
                <a:gd name="csY8" fmla="*/ 145833 h 399810"/>
                <a:gd name="csX9" fmla="*/ 65249 w 1095805"/>
                <a:gd name="csY9" fmla="*/ 13178 h 399810"/>
                <a:gd name="csX10" fmla="*/ 85502 w 1095805"/>
                <a:gd name="csY10" fmla="*/ 873 h 399810"/>
                <a:gd name="csX11" fmla="*/ 1012220 w 1095805"/>
                <a:gd name="csY11" fmla="*/ 372 h 399810"/>
                <a:gd name="csX12" fmla="*/ 1030557 w 1095805"/>
                <a:gd name="csY12" fmla="*/ 12424 h 399810"/>
                <a:gd name="csX13" fmla="*/ 1086744 w 1095805"/>
                <a:gd name="csY13" fmla="*/ 145080 h 399810"/>
                <a:gd name="csX14" fmla="*/ 1087781 w 1095805"/>
                <a:gd name="csY14" fmla="*/ 306377 h 399810"/>
                <a:gd name="csX15" fmla="*/ 1084516 w 1095805"/>
                <a:gd name="csY15" fmla="*/ 316100 h 399810"/>
                <a:gd name="csX16" fmla="*/ 1035489 w 1095805"/>
                <a:gd name="csY16" fmla="*/ 315185 h 399810"/>
                <a:gd name="csX17" fmla="*/ 940414 w 1095805"/>
                <a:gd name="csY17" fmla="*/ 334437 h 399810"/>
                <a:gd name="csX18" fmla="*/ 842215 w 1095805"/>
                <a:gd name="csY18" fmla="*/ 213664 h 399810"/>
                <a:gd name="csX19" fmla="*/ 832200 w 1095805"/>
                <a:gd name="csY19" fmla="*/ 206271 h 399810"/>
                <a:gd name="csX20" fmla="*/ 887279 w 1095805"/>
                <a:gd name="csY20" fmla="*/ 185045 h 399810"/>
                <a:gd name="csX21" fmla="*/ 979847 w 1095805"/>
                <a:gd name="csY21" fmla="*/ 27499 h 399810"/>
                <a:gd name="csX22" fmla="*/ 991313 w 1095805"/>
                <a:gd name="csY22" fmla="*/ 5764 h 399810"/>
                <a:gd name="csX23" fmla="*/ 1012220 w 1095805"/>
                <a:gd name="csY23" fmla="*/ 372 h 39981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</a:cxnLst>
              <a:rect l="l" t="t" r="r" b="b"/>
              <a:pathLst>
                <a:path w="1095805" h="399810">
                  <a:moveTo>
                    <a:pt x="85502" y="873"/>
                  </a:moveTo>
                  <a:cubicBezTo>
                    <a:pt x="100958" y="-592"/>
                    <a:pt x="114593" y="11666"/>
                    <a:pt x="115958" y="28252"/>
                  </a:cubicBezTo>
                  <a:cubicBezTo>
                    <a:pt x="120430" y="95346"/>
                    <a:pt x="156304" y="153575"/>
                    <a:pt x="208670" y="185152"/>
                  </a:cubicBezTo>
                  <a:lnTo>
                    <a:pt x="210317" y="185785"/>
                  </a:lnTo>
                  <a:lnTo>
                    <a:pt x="181648" y="206035"/>
                  </a:lnTo>
                  <a:cubicBezTo>
                    <a:pt x="122437" y="255461"/>
                    <a:pt x="76715" y="317952"/>
                    <a:pt x="49611" y="387984"/>
                  </a:cubicBezTo>
                  <a:lnTo>
                    <a:pt x="46226" y="399810"/>
                  </a:lnTo>
                  <a:lnTo>
                    <a:pt x="31877" y="377427"/>
                  </a:lnTo>
                  <a:cubicBezTo>
                    <a:pt x="528" y="311380"/>
                    <a:pt x="-8954" y="228818"/>
                    <a:pt x="9061" y="145833"/>
                  </a:cubicBezTo>
                  <a:cubicBezTo>
                    <a:pt x="19269" y="98003"/>
                    <a:pt x="38380" y="52881"/>
                    <a:pt x="65249" y="13178"/>
                  </a:cubicBezTo>
                  <a:cubicBezTo>
                    <a:pt x="70025" y="6127"/>
                    <a:pt x="77411" y="1640"/>
                    <a:pt x="85502" y="873"/>
                  </a:cubicBezTo>
                  <a:close/>
                  <a:moveTo>
                    <a:pt x="1012220" y="372"/>
                  </a:moveTo>
                  <a:cubicBezTo>
                    <a:pt x="1019322" y="1578"/>
                    <a:pt x="1025995" y="5690"/>
                    <a:pt x="1030557" y="12424"/>
                  </a:cubicBezTo>
                  <a:cubicBezTo>
                    <a:pt x="1057426" y="52127"/>
                    <a:pt x="1076536" y="97249"/>
                    <a:pt x="1086744" y="145080"/>
                  </a:cubicBezTo>
                  <a:cubicBezTo>
                    <a:pt x="1098754" y="200780"/>
                    <a:pt x="1098544" y="256103"/>
                    <a:pt x="1087781" y="306377"/>
                  </a:cubicBezTo>
                  <a:lnTo>
                    <a:pt x="1084516" y="316100"/>
                  </a:lnTo>
                  <a:lnTo>
                    <a:pt x="1035489" y="315185"/>
                  </a:lnTo>
                  <a:cubicBezTo>
                    <a:pt x="1003403" y="318069"/>
                    <a:pt x="971487" y="324460"/>
                    <a:pt x="940414" y="334437"/>
                  </a:cubicBezTo>
                  <a:cubicBezTo>
                    <a:pt x="914745" y="288295"/>
                    <a:pt x="881309" y="247764"/>
                    <a:pt x="842215" y="213664"/>
                  </a:cubicBezTo>
                  <a:lnTo>
                    <a:pt x="832200" y="206271"/>
                  </a:lnTo>
                  <a:lnTo>
                    <a:pt x="887279" y="185045"/>
                  </a:lnTo>
                  <a:cubicBezTo>
                    <a:pt x="939751" y="153314"/>
                    <a:pt x="975607" y="94809"/>
                    <a:pt x="979847" y="27499"/>
                  </a:cubicBezTo>
                  <a:cubicBezTo>
                    <a:pt x="980562" y="18816"/>
                    <a:pt x="984744" y="10890"/>
                    <a:pt x="991313" y="5764"/>
                  </a:cubicBezTo>
                  <a:cubicBezTo>
                    <a:pt x="997588" y="869"/>
                    <a:pt x="1005118" y="-833"/>
                    <a:pt x="1012220" y="372"/>
                  </a:cubicBezTo>
                  <a:close/>
                </a:path>
              </a:pathLst>
            </a:custGeom>
            <a:solidFill>
              <a:srgbClr val="FF0000"/>
            </a:solidFill>
            <a:ln w="13990" cap="flat">
              <a:noFill/>
              <a:prstDash val="solid"/>
              <a:miter/>
            </a:ln>
          </p:spPr>
          <p:txBody>
            <a:bodyPr wrap="square">
              <a:noAutofit/>
            </a:bodyPr>
            <a:lstStyle/>
            <a:p>
              <a:endParaRPr lang="en-US"/>
            </a:p>
          </p:txBody>
        </p:sp>
        <p:sp>
          <p:nvSpPr>
            <p:cNvPr id="19" name="Graphic 15" descr="Cloud with solid fill">
              <a:extLst>
                <a:ext uri="{FF2B5EF4-FFF2-40B4-BE49-F238E27FC236}">
                  <a16:creationId xmlns:a16="http://schemas.microsoft.com/office/drawing/2014/main" id="{3A824870-D386-C7AC-DEC0-8C0345F07A4B}"/>
                </a:ext>
              </a:extLst>
            </p:cNvPr>
            <p:cNvSpPr/>
            <p:nvPr/>
          </p:nvSpPr>
          <p:spPr>
            <a:xfrm>
              <a:off x="5453156" y="4405536"/>
              <a:ext cx="2277236" cy="1196838"/>
            </a:xfrm>
            <a:custGeom>
              <a:avLst/>
              <a:gdLst>
                <a:gd name="csX0" fmla="*/ 1955703 w 2277236"/>
                <a:gd name="csY0" fmla="*/ 595740 h 1196838"/>
                <a:gd name="csX1" fmla="*/ 1928683 w 2277236"/>
                <a:gd name="csY1" fmla="*/ 595740 h 1196838"/>
                <a:gd name="csX2" fmla="*/ 1928683 w 2277236"/>
                <a:gd name="csY2" fmla="*/ 595740 h 1196838"/>
                <a:gd name="csX3" fmla="*/ 1758460 w 2277236"/>
                <a:gd name="csY3" fmla="*/ 291450 h 1196838"/>
                <a:gd name="csX4" fmla="*/ 1388291 w 2277236"/>
                <a:gd name="csY4" fmla="*/ 244061 h 1196838"/>
                <a:gd name="csX5" fmla="*/ 842495 w 2277236"/>
                <a:gd name="csY5" fmla="*/ 12102 h 1196838"/>
                <a:gd name="csX6" fmla="*/ 469624 w 2277236"/>
                <a:gd name="csY6" fmla="*/ 446090 h 1196838"/>
                <a:gd name="csX7" fmla="*/ 469624 w 2277236"/>
                <a:gd name="csY7" fmla="*/ 451078 h 1196838"/>
                <a:gd name="csX8" fmla="*/ 80541 w 2277236"/>
                <a:gd name="csY8" fmla="*/ 595740 h 1196838"/>
                <a:gd name="csX9" fmla="*/ 37310 w 2277236"/>
                <a:gd name="csY9" fmla="*/ 979845 h 1196838"/>
                <a:gd name="csX10" fmla="*/ 385863 w 2277236"/>
                <a:gd name="csY10" fmla="*/ 1194344 h 1196838"/>
                <a:gd name="csX11" fmla="*/ 385863 w 2277236"/>
                <a:gd name="csY11" fmla="*/ 1196838 h 1196838"/>
                <a:gd name="csX12" fmla="*/ 1953001 w 2277236"/>
                <a:gd name="csY12" fmla="*/ 1196838 h 1196838"/>
                <a:gd name="csX13" fmla="*/ 2277237 w 2277236"/>
                <a:gd name="csY13" fmla="*/ 897537 h 1196838"/>
                <a:gd name="csX14" fmla="*/ 1955703 w 2277236"/>
                <a:gd name="csY14" fmla="*/ 595740 h 119683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2277236" h="1196838">
                  <a:moveTo>
                    <a:pt x="1955703" y="595740"/>
                  </a:moveTo>
                  <a:cubicBezTo>
                    <a:pt x="1947597" y="595740"/>
                    <a:pt x="1936789" y="595740"/>
                    <a:pt x="1928683" y="595740"/>
                  </a:cubicBezTo>
                  <a:cubicBezTo>
                    <a:pt x="1928683" y="595740"/>
                    <a:pt x="1928683" y="595740"/>
                    <a:pt x="1928683" y="595740"/>
                  </a:cubicBezTo>
                  <a:cubicBezTo>
                    <a:pt x="1928683" y="473525"/>
                    <a:pt x="1863837" y="361287"/>
                    <a:pt x="1758460" y="291450"/>
                  </a:cubicBezTo>
                  <a:cubicBezTo>
                    <a:pt x="1650381" y="221613"/>
                    <a:pt x="1512581" y="204154"/>
                    <a:pt x="1388291" y="244061"/>
                  </a:cubicBezTo>
                  <a:cubicBezTo>
                    <a:pt x="1285617" y="59491"/>
                    <a:pt x="1058652" y="-35288"/>
                    <a:pt x="842495" y="12102"/>
                  </a:cubicBezTo>
                  <a:cubicBezTo>
                    <a:pt x="626338" y="59491"/>
                    <a:pt x="469624" y="239072"/>
                    <a:pt x="469624" y="446090"/>
                  </a:cubicBezTo>
                  <a:cubicBezTo>
                    <a:pt x="469624" y="446090"/>
                    <a:pt x="469624" y="448584"/>
                    <a:pt x="469624" y="451078"/>
                  </a:cubicBezTo>
                  <a:cubicBezTo>
                    <a:pt x="321016" y="428630"/>
                    <a:pt x="172408" y="485996"/>
                    <a:pt x="80541" y="595740"/>
                  </a:cubicBezTo>
                  <a:cubicBezTo>
                    <a:pt x="-8624" y="707979"/>
                    <a:pt x="-24835" y="855135"/>
                    <a:pt x="37310" y="979845"/>
                  </a:cubicBezTo>
                  <a:cubicBezTo>
                    <a:pt x="102157" y="1104554"/>
                    <a:pt x="237255" y="1186862"/>
                    <a:pt x="385863" y="1194344"/>
                  </a:cubicBezTo>
                  <a:lnTo>
                    <a:pt x="385863" y="1196838"/>
                  </a:lnTo>
                  <a:lnTo>
                    <a:pt x="1953001" y="1196838"/>
                  </a:lnTo>
                  <a:cubicBezTo>
                    <a:pt x="2131331" y="1196838"/>
                    <a:pt x="2277237" y="1062153"/>
                    <a:pt x="2277237" y="897537"/>
                  </a:cubicBezTo>
                  <a:cubicBezTo>
                    <a:pt x="2277237" y="732921"/>
                    <a:pt x="2134033" y="595740"/>
                    <a:pt x="1955703" y="595740"/>
                  </a:cubicBezTo>
                  <a:close/>
                </a:path>
              </a:pathLst>
            </a:custGeom>
            <a:solidFill>
              <a:schemeClr val="bg1"/>
            </a:solidFill>
            <a:ln w="26988" cap="flat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9D4F56-6DDB-D4E4-CD71-4ED73D442508}"/>
              </a:ext>
            </a:extLst>
          </p:cNvPr>
          <p:cNvSpPr txBox="1"/>
          <p:nvPr/>
        </p:nvSpPr>
        <p:spPr>
          <a:xfrm>
            <a:off x="1317969" y="4882192"/>
            <a:ext cx="608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🤔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FB3120-AFB0-053E-3958-068810229601}"/>
              </a:ext>
            </a:extLst>
          </p:cNvPr>
          <p:cNvSpPr/>
          <p:nvPr/>
        </p:nvSpPr>
        <p:spPr>
          <a:xfrm>
            <a:off x="472611" y="4835498"/>
            <a:ext cx="3678149" cy="15036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F69894-8206-E8F7-6A92-B21C69C83131}"/>
              </a:ext>
            </a:extLst>
          </p:cNvPr>
          <p:cNvSpPr/>
          <p:nvPr/>
        </p:nvSpPr>
        <p:spPr>
          <a:xfrm>
            <a:off x="10042427" y="5092379"/>
            <a:ext cx="1805584" cy="1169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 descr="Detective male outline">
            <a:extLst>
              <a:ext uri="{FF2B5EF4-FFF2-40B4-BE49-F238E27FC236}">
                <a16:creationId xmlns:a16="http://schemas.microsoft.com/office/drawing/2014/main" id="{9421BAD5-0FAC-B207-70BB-FDA50BBD04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35238" y="4129243"/>
            <a:ext cx="1179584" cy="11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1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5524EA-5D1D-EF79-49CF-183B5A48C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Single-Log Approach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AF4A903-1CF4-488C-6B5C-3B1AC7219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899" y="1895367"/>
            <a:ext cx="9783361" cy="346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/>
              <a:t>One log: easy to audit.</a:t>
            </a:r>
          </a:p>
          <a:p>
            <a:pPr>
              <a:lnSpc>
                <a:spcPct val="150000"/>
              </a:lnSpc>
            </a:pPr>
            <a:r>
              <a:rPr lang="en-US" sz="2800"/>
              <a:t>But very high </a:t>
            </a:r>
            <a:r>
              <a:rPr lang="en-US" sz="2800" b="1"/>
              <a:t>coordination overhead.</a:t>
            </a:r>
          </a:p>
          <a:p>
            <a:pPr>
              <a:lnSpc>
                <a:spcPct val="150000"/>
              </a:lnSpc>
            </a:pPr>
            <a:r>
              <a:rPr lang="en-US" sz="2800"/>
              <a:t>Operations can’t run in parallel, must be serialized.</a:t>
            </a:r>
          </a:p>
        </p:txBody>
      </p:sp>
    </p:spTree>
    <p:extLst>
      <p:ext uri="{BB962C8B-B14F-4D97-AF65-F5344CB8AC3E}">
        <p14:creationId xmlns:p14="http://schemas.microsoft.com/office/powerpoint/2010/main" val="1645020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F7054-7740-A129-CCBE-5688F5478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9140-D989-B342-4628-FCFB15EA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Multi-Log Approach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7972F7-B5A9-9756-B88F-B50CE48BA942}"/>
              </a:ext>
            </a:extLst>
          </p:cNvPr>
          <p:cNvGrpSpPr/>
          <p:nvPr/>
        </p:nvGrpSpPr>
        <p:grpSpPr>
          <a:xfrm>
            <a:off x="643701" y="1599101"/>
            <a:ext cx="3306618" cy="1282719"/>
            <a:chOff x="2789382" y="2870200"/>
            <a:chExt cx="3306618" cy="1282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BD087D-B556-364E-E6F5-E1953EB59271}"/>
                </a:ext>
              </a:extLst>
            </p:cNvPr>
            <p:cNvSpPr/>
            <p:nvPr/>
          </p:nvSpPr>
          <p:spPr>
            <a:xfrm>
              <a:off x="2789382" y="2870200"/>
              <a:ext cx="3186545" cy="11938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A0001C31-0B85-7282-4843-F1FFF9335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9854" y="2870200"/>
              <a:ext cx="1256146" cy="11176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34B32BE-D1F1-79A7-50FD-853675344406}"/>
                </a:ext>
              </a:extLst>
            </p:cNvPr>
            <p:cNvGrpSpPr/>
            <p:nvPr/>
          </p:nvGrpSpPr>
          <p:grpSpPr>
            <a:xfrm>
              <a:off x="2917829" y="2983346"/>
              <a:ext cx="1293523" cy="1169573"/>
              <a:chOff x="1682991" y="2684906"/>
              <a:chExt cx="2139695" cy="193562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F667AB7-B477-372B-C59C-78C2FADFC0ED}"/>
                  </a:ext>
                </a:extLst>
              </p:cNvPr>
              <p:cNvGrpSpPr/>
              <p:nvPr/>
            </p:nvGrpSpPr>
            <p:grpSpPr>
              <a:xfrm>
                <a:off x="1682991" y="2684906"/>
                <a:ext cx="2139695" cy="1935621"/>
                <a:chOff x="3340806" y="2993417"/>
                <a:chExt cx="1225296" cy="1108433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801F4B-4279-DC1A-E628-3796B73293A7}"/>
                    </a:ext>
                  </a:extLst>
                </p:cNvPr>
                <p:cNvSpPr/>
                <p:nvPr/>
              </p:nvSpPr>
              <p:spPr>
                <a:xfrm>
                  <a:off x="3340806" y="2993417"/>
                  <a:ext cx="871164" cy="871165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" name="Graphic 7" descr="Lock outline">
                  <a:extLst>
                    <a:ext uri="{FF2B5EF4-FFF2-40B4-BE49-F238E27FC236}">
                      <a16:creationId xmlns:a16="http://schemas.microsoft.com/office/drawing/2014/main" id="{0E31D807-C9B0-B918-16E2-43157BC5A0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7838" y="3393586"/>
                  <a:ext cx="708264" cy="708264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C054B77-C961-3459-9049-070332ADA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1298" y="2838822"/>
                <a:ext cx="1004671" cy="1213455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05C8D9-8C9C-7E53-CE2C-BB70C55AD27C}"/>
              </a:ext>
            </a:extLst>
          </p:cNvPr>
          <p:cNvGrpSpPr/>
          <p:nvPr/>
        </p:nvGrpSpPr>
        <p:grpSpPr>
          <a:xfrm>
            <a:off x="643701" y="3289167"/>
            <a:ext cx="3306618" cy="1282719"/>
            <a:chOff x="2789382" y="2870200"/>
            <a:chExt cx="3306618" cy="1282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A8CCFB-24D2-FD2C-3F78-8119AE59535F}"/>
                </a:ext>
              </a:extLst>
            </p:cNvPr>
            <p:cNvSpPr/>
            <p:nvPr/>
          </p:nvSpPr>
          <p:spPr>
            <a:xfrm>
              <a:off x="2789382" y="2870200"/>
              <a:ext cx="3186545" cy="11938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Database outline">
              <a:extLst>
                <a:ext uri="{FF2B5EF4-FFF2-40B4-BE49-F238E27FC236}">
                  <a16:creationId xmlns:a16="http://schemas.microsoft.com/office/drawing/2014/main" id="{7A68DA88-49D7-572E-52CA-5731335A2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9854" y="2870200"/>
              <a:ext cx="1256146" cy="11176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673DCB9-9E73-6932-6956-468A62437E31}"/>
                </a:ext>
              </a:extLst>
            </p:cNvPr>
            <p:cNvGrpSpPr/>
            <p:nvPr/>
          </p:nvGrpSpPr>
          <p:grpSpPr>
            <a:xfrm>
              <a:off x="2917829" y="2983346"/>
              <a:ext cx="1293523" cy="1169573"/>
              <a:chOff x="3340806" y="2993417"/>
              <a:chExt cx="1225296" cy="110843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CCBD33-397A-703F-162C-14145AD4946C}"/>
                  </a:ext>
                </a:extLst>
              </p:cNvPr>
              <p:cNvSpPr/>
              <p:nvPr/>
            </p:nvSpPr>
            <p:spPr>
              <a:xfrm>
                <a:off x="3340806" y="2993417"/>
                <a:ext cx="871164" cy="871165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Graphic 17" descr="Lock outline">
                <a:extLst>
                  <a:ext uri="{FF2B5EF4-FFF2-40B4-BE49-F238E27FC236}">
                    <a16:creationId xmlns:a16="http://schemas.microsoft.com/office/drawing/2014/main" id="{24DB3AE8-8110-6051-A9E7-209AF7A905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57838" y="3393586"/>
                <a:ext cx="708264" cy="708264"/>
              </a:xfrm>
              <a:prstGeom prst="rect">
                <a:avLst/>
              </a:prstGeom>
            </p:spPr>
          </p:pic>
        </p:grp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37E21887-8010-8C69-FC38-58D396F076B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030" t="12600" r="13457" b="12009"/>
          <a:stretch>
            <a:fillRect/>
          </a:stretch>
        </p:blipFill>
        <p:spPr>
          <a:xfrm>
            <a:off x="963167" y="3582421"/>
            <a:ext cx="541913" cy="56341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71250693-9138-659D-81DB-C38664C9A5D4}"/>
              </a:ext>
            </a:extLst>
          </p:cNvPr>
          <p:cNvGrpSpPr/>
          <p:nvPr/>
        </p:nvGrpSpPr>
        <p:grpSpPr>
          <a:xfrm>
            <a:off x="643701" y="4979233"/>
            <a:ext cx="3306618" cy="1282719"/>
            <a:chOff x="643701" y="4380345"/>
            <a:chExt cx="3306618" cy="12827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9EC9B94-89C2-C610-0DEB-7F51E44536C5}"/>
                </a:ext>
              </a:extLst>
            </p:cNvPr>
            <p:cNvGrpSpPr/>
            <p:nvPr/>
          </p:nvGrpSpPr>
          <p:grpSpPr>
            <a:xfrm>
              <a:off x="643701" y="4380345"/>
              <a:ext cx="3306618" cy="1282719"/>
              <a:chOff x="2789382" y="2870200"/>
              <a:chExt cx="3306618" cy="128271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727DFD3-F25B-AEC9-1928-FA7653DF3E79}"/>
                  </a:ext>
                </a:extLst>
              </p:cNvPr>
              <p:cNvSpPr/>
              <p:nvPr/>
            </p:nvSpPr>
            <p:spPr>
              <a:xfrm>
                <a:off x="2789382" y="2870200"/>
                <a:ext cx="3186545" cy="1193800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Graphic 47" descr="Database outline">
                <a:extLst>
                  <a:ext uri="{FF2B5EF4-FFF2-40B4-BE49-F238E27FC236}">
                    <a16:creationId xmlns:a16="http://schemas.microsoft.com/office/drawing/2014/main" id="{7B0468B9-40F1-B91D-DFCC-12E809E54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39854" y="2870200"/>
                <a:ext cx="1256146" cy="1117600"/>
              </a:xfrm>
              <a:prstGeom prst="rect">
                <a:avLst/>
              </a:prstGeom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4007F83-797D-A112-C91A-E92EF604F342}"/>
                  </a:ext>
                </a:extLst>
              </p:cNvPr>
              <p:cNvGrpSpPr/>
              <p:nvPr/>
            </p:nvGrpSpPr>
            <p:grpSpPr>
              <a:xfrm>
                <a:off x="2917829" y="2983346"/>
                <a:ext cx="1293523" cy="1169573"/>
                <a:chOff x="3340806" y="2993417"/>
                <a:chExt cx="1225296" cy="1108433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608FE84-0909-E2CA-5FFE-1D173227CC67}"/>
                    </a:ext>
                  </a:extLst>
                </p:cNvPr>
                <p:cNvSpPr/>
                <p:nvPr/>
              </p:nvSpPr>
              <p:spPr>
                <a:xfrm>
                  <a:off x="3340806" y="2993417"/>
                  <a:ext cx="871164" cy="871165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1" name="Graphic 50" descr="Lock outline">
                  <a:extLst>
                    <a:ext uri="{FF2B5EF4-FFF2-40B4-BE49-F238E27FC236}">
                      <a16:creationId xmlns:a16="http://schemas.microsoft.com/office/drawing/2014/main" id="{27921893-7CC6-5422-3599-010C602764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7838" y="3393586"/>
                  <a:ext cx="708264" cy="7082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A912E13-E4CA-B181-D98F-E90AFDF95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4030" t="12600" r="13457" b="12009"/>
            <a:stretch>
              <a:fillRect/>
            </a:stretch>
          </p:blipFill>
          <p:spPr>
            <a:xfrm>
              <a:off x="963167" y="4673599"/>
              <a:ext cx="541913" cy="56341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8AF6EF-0F80-F01B-A369-E6F4DBB7DA33}"/>
              </a:ext>
            </a:extLst>
          </p:cNvPr>
          <p:cNvGrpSpPr/>
          <p:nvPr/>
        </p:nvGrpSpPr>
        <p:grpSpPr>
          <a:xfrm>
            <a:off x="4453931" y="1430218"/>
            <a:ext cx="3058881" cy="1531565"/>
            <a:chOff x="6331724" y="1807282"/>
            <a:chExt cx="4931972" cy="3028216"/>
          </a:xfrm>
        </p:grpSpPr>
        <p:pic>
          <p:nvPicPr>
            <p:cNvPr id="21" name="Graphic 20" descr="Database outline">
              <a:extLst>
                <a:ext uri="{FF2B5EF4-FFF2-40B4-BE49-F238E27FC236}">
                  <a16:creationId xmlns:a16="http://schemas.microsoft.com/office/drawing/2014/main" id="{64C1852A-51E5-8D92-1688-967FC8AEB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299" y="1807282"/>
              <a:ext cx="1256147" cy="1117601"/>
            </a:xfrm>
            <a:prstGeom prst="rect">
              <a:avLst/>
            </a:prstGeom>
          </p:spPr>
        </p:pic>
        <p:pic>
          <p:nvPicPr>
            <p:cNvPr id="22" name="Graphic 21" descr="Database outline">
              <a:extLst>
                <a:ext uri="{FF2B5EF4-FFF2-40B4-BE49-F238E27FC236}">
                  <a16:creationId xmlns:a16="http://schemas.microsoft.com/office/drawing/2014/main" id="{7EC03153-14F6-073C-82BF-FD8E61B20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31724" y="2780404"/>
              <a:ext cx="1256147" cy="1117601"/>
            </a:xfrm>
            <a:prstGeom prst="rect">
              <a:avLst/>
            </a:prstGeom>
          </p:spPr>
        </p:pic>
        <p:pic>
          <p:nvPicPr>
            <p:cNvPr id="23" name="Graphic 22" descr="Database outline">
              <a:extLst>
                <a:ext uri="{FF2B5EF4-FFF2-40B4-BE49-F238E27FC236}">
                  <a16:creationId xmlns:a16="http://schemas.microsoft.com/office/drawing/2014/main" id="{421A2B6E-AAB9-9BD4-DF51-7300FB98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7549" y="2780403"/>
              <a:ext cx="1256147" cy="1117601"/>
            </a:xfrm>
            <a:prstGeom prst="rect">
              <a:avLst/>
            </a:prstGeom>
          </p:spPr>
        </p:pic>
        <p:pic>
          <p:nvPicPr>
            <p:cNvPr id="24" name="Graphic 23" descr="Database outline">
              <a:extLst>
                <a:ext uri="{FF2B5EF4-FFF2-40B4-BE49-F238E27FC236}">
                  <a16:creationId xmlns:a16="http://schemas.microsoft.com/office/drawing/2014/main" id="{038A2A62-0FB1-BC38-AEE2-DD6B4A73A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298" y="3717897"/>
              <a:ext cx="1256147" cy="1117601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7423611-F099-B95C-C22B-E53BAB48AC2D}"/>
                </a:ext>
              </a:extLst>
            </p:cNvPr>
            <p:cNvCxnSpPr>
              <a:endCxn id="22" idx="0"/>
            </p:cNvCxnSpPr>
            <p:nvPr/>
          </p:nvCxnSpPr>
          <p:spPr>
            <a:xfrm flipH="1">
              <a:off x="6959798" y="2366082"/>
              <a:ext cx="1136500" cy="41432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22CBB67-BFE3-450B-C52D-26DB57731DA9}"/>
                </a:ext>
              </a:extLst>
            </p:cNvPr>
            <p:cNvCxnSpPr>
              <a:endCxn id="24" idx="0"/>
            </p:cNvCxnSpPr>
            <p:nvPr/>
          </p:nvCxnSpPr>
          <p:spPr>
            <a:xfrm>
              <a:off x="8724371" y="2947049"/>
              <a:ext cx="1" cy="770848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099019-F066-0BB8-5703-F5E14623BC51}"/>
                </a:ext>
              </a:extLst>
            </p:cNvPr>
            <p:cNvCxnSpPr>
              <a:cxnSpLocks/>
            </p:cNvCxnSpPr>
            <p:nvPr/>
          </p:nvCxnSpPr>
          <p:spPr>
            <a:xfrm>
              <a:off x="9352445" y="2366082"/>
              <a:ext cx="1190586" cy="414321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D404E89-A481-1A0C-E67B-7370340ED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2445" y="3898004"/>
              <a:ext cx="1190586" cy="37869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04AE5A3-8016-9676-9085-EE96565DC254}"/>
                </a:ext>
              </a:extLst>
            </p:cNvPr>
            <p:cNvCxnSpPr>
              <a:endCxn id="22" idx="2"/>
            </p:cNvCxnSpPr>
            <p:nvPr/>
          </p:nvCxnSpPr>
          <p:spPr>
            <a:xfrm flipH="1" flipV="1">
              <a:off x="6959798" y="3898005"/>
              <a:ext cx="1136500" cy="37869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437B5CC-7B47-AD9C-0A0D-265741DF4296}"/>
                </a:ext>
              </a:extLst>
            </p:cNvPr>
            <p:cNvCxnSpPr>
              <a:cxnSpLocks/>
            </p:cNvCxnSpPr>
            <p:nvPr/>
          </p:nvCxnSpPr>
          <p:spPr>
            <a:xfrm>
              <a:off x="7587871" y="3339203"/>
              <a:ext cx="235986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E34F2E3-078E-629D-BB37-7D5AF902F0AE}"/>
              </a:ext>
            </a:extLst>
          </p:cNvPr>
          <p:cNvSpPr txBox="1"/>
          <p:nvPr/>
        </p:nvSpPr>
        <p:spPr>
          <a:xfrm>
            <a:off x="686393" y="3806078"/>
            <a:ext cx="608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Hanken Grotesk" pitchFamily="2" charset="77"/>
              </a:rPr>
              <a:t>1</a:t>
            </a:r>
            <a:endParaRPr lang="en-US">
              <a:latin typeface="Hanken Grotesk" pitchFamily="2" charset="7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9E2571-EFD3-AD15-C001-D12F399ACF9F}"/>
              </a:ext>
            </a:extLst>
          </p:cNvPr>
          <p:cNvSpPr txBox="1"/>
          <p:nvPr/>
        </p:nvSpPr>
        <p:spPr>
          <a:xfrm>
            <a:off x="709931" y="5478412"/>
            <a:ext cx="608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Hanken Grotesk" pitchFamily="2" charset="77"/>
              </a:rPr>
              <a:t>2</a:t>
            </a:r>
            <a:endParaRPr lang="en-US">
              <a:latin typeface="Hanken Grotesk" pitchFamily="2" charset="77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EFD9CF0-1A3A-4682-2F83-57CCDBBB8B42}"/>
              </a:ext>
            </a:extLst>
          </p:cNvPr>
          <p:cNvGrpSpPr/>
          <p:nvPr/>
        </p:nvGrpSpPr>
        <p:grpSpPr>
          <a:xfrm>
            <a:off x="8089952" y="1556918"/>
            <a:ext cx="1592440" cy="877086"/>
            <a:chOff x="5599289" y="4979233"/>
            <a:chExt cx="2167467" cy="1193800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8D3DA9CF-BD31-4095-D2D4-5522A3E4B123}"/>
                </a:ext>
              </a:extLst>
            </p:cNvPr>
            <p:cNvSpPr/>
            <p:nvPr/>
          </p:nvSpPr>
          <p:spPr>
            <a:xfrm>
              <a:off x="5599289" y="4979233"/>
              <a:ext cx="2167467" cy="11938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BF1C0E9-CDC9-E90A-D756-AE519C2B5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9737" y="5209526"/>
              <a:ext cx="607360" cy="733214"/>
            </a:xfrm>
            <a:prstGeom prst="rect">
              <a:avLst/>
            </a:prstGeom>
          </p:spPr>
        </p:pic>
        <p:sp>
          <p:nvSpPr>
            <p:cNvPr id="68" name="Vertical Scroll 67">
              <a:extLst>
                <a:ext uri="{FF2B5EF4-FFF2-40B4-BE49-F238E27FC236}">
                  <a16:creationId xmlns:a16="http://schemas.microsoft.com/office/drawing/2014/main" id="{69C0EFFE-F0A1-CD1C-7CD6-2A4E27A99C5C}"/>
                </a:ext>
              </a:extLst>
            </p:cNvPr>
            <p:cNvSpPr/>
            <p:nvPr/>
          </p:nvSpPr>
          <p:spPr>
            <a:xfrm>
              <a:off x="6486484" y="5150038"/>
              <a:ext cx="1120885" cy="803899"/>
            </a:xfrm>
            <a:prstGeom prst="verticalScrol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Latest Greatest GPT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6BE5B37-F83D-064D-AA73-1B4761777D71}"/>
              </a:ext>
            </a:extLst>
          </p:cNvPr>
          <p:cNvGrpSpPr/>
          <p:nvPr/>
        </p:nvGrpSpPr>
        <p:grpSpPr>
          <a:xfrm>
            <a:off x="4548566" y="3120284"/>
            <a:ext cx="3058881" cy="1531565"/>
            <a:chOff x="6331724" y="1807282"/>
            <a:chExt cx="4931972" cy="3028216"/>
          </a:xfrm>
        </p:grpSpPr>
        <p:pic>
          <p:nvPicPr>
            <p:cNvPr id="60" name="Graphic 59" descr="Database outline">
              <a:extLst>
                <a:ext uri="{FF2B5EF4-FFF2-40B4-BE49-F238E27FC236}">
                  <a16:creationId xmlns:a16="http://schemas.microsoft.com/office/drawing/2014/main" id="{7E5A2696-E7BC-DACF-E20B-291F3B2DD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299" y="1807282"/>
              <a:ext cx="1256147" cy="1117601"/>
            </a:xfrm>
            <a:prstGeom prst="rect">
              <a:avLst/>
            </a:prstGeom>
          </p:spPr>
        </p:pic>
        <p:pic>
          <p:nvPicPr>
            <p:cNvPr id="61" name="Graphic 60" descr="Database outline">
              <a:extLst>
                <a:ext uri="{FF2B5EF4-FFF2-40B4-BE49-F238E27FC236}">
                  <a16:creationId xmlns:a16="http://schemas.microsoft.com/office/drawing/2014/main" id="{85F0183F-16FF-A28D-3E5A-6E1281E3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31724" y="2780404"/>
              <a:ext cx="1256147" cy="1117601"/>
            </a:xfrm>
            <a:prstGeom prst="rect">
              <a:avLst/>
            </a:prstGeom>
          </p:spPr>
        </p:pic>
        <p:pic>
          <p:nvPicPr>
            <p:cNvPr id="62" name="Graphic 61" descr="Database outline">
              <a:extLst>
                <a:ext uri="{FF2B5EF4-FFF2-40B4-BE49-F238E27FC236}">
                  <a16:creationId xmlns:a16="http://schemas.microsoft.com/office/drawing/2014/main" id="{8F4B84AE-8B0A-C710-50D6-E5C12EC7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7549" y="2780403"/>
              <a:ext cx="1256147" cy="1117601"/>
            </a:xfrm>
            <a:prstGeom prst="rect">
              <a:avLst/>
            </a:prstGeom>
          </p:spPr>
        </p:pic>
        <p:pic>
          <p:nvPicPr>
            <p:cNvPr id="63" name="Graphic 62" descr="Database outline">
              <a:extLst>
                <a:ext uri="{FF2B5EF4-FFF2-40B4-BE49-F238E27FC236}">
                  <a16:creationId xmlns:a16="http://schemas.microsoft.com/office/drawing/2014/main" id="{A0CA9399-B5D5-9A2B-4B0D-101F386F7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298" y="3717897"/>
              <a:ext cx="1256147" cy="1117601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8EB310C5-86DB-5267-DBBE-ED70AB92CBD9}"/>
                </a:ext>
              </a:extLst>
            </p:cNvPr>
            <p:cNvCxnSpPr>
              <a:endCxn id="61" idx="0"/>
            </p:cNvCxnSpPr>
            <p:nvPr/>
          </p:nvCxnSpPr>
          <p:spPr>
            <a:xfrm flipH="1">
              <a:off x="6959798" y="2366082"/>
              <a:ext cx="1136500" cy="41432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9373EDB-683E-00B6-1E49-F70653DA3958}"/>
                </a:ext>
              </a:extLst>
            </p:cNvPr>
            <p:cNvCxnSpPr>
              <a:endCxn id="63" idx="0"/>
            </p:cNvCxnSpPr>
            <p:nvPr/>
          </p:nvCxnSpPr>
          <p:spPr>
            <a:xfrm>
              <a:off x="8724371" y="2947049"/>
              <a:ext cx="1" cy="770848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CC76C7D-9015-4928-D3E5-8B52D6858457}"/>
                </a:ext>
              </a:extLst>
            </p:cNvPr>
            <p:cNvCxnSpPr>
              <a:cxnSpLocks/>
            </p:cNvCxnSpPr>
            <p:nvPr/>
          </p:nvCxnSpPr>
          <p:spPr>
            <a:xfrm>
              <a:off x="9352445" y="2366082"/>
              <a:ext cx="1190586" cy="414321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169822C-F96E-573C-7B9C-FBBC17C488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2445" y="3898004"/>
              <a:ext cx="1190586" cy="37869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9448168-077B-F933-FC8E-7871C090A154}"/>
                </a:ext>
              </a:extLst>
            </p:cNvPr>
            <p:cNvCxnSpPr>
              <a:endCxn id="61" idx="2"/>
            </p:cNvCxnSpPr>
            <p:nvPr/>
          </p:nvCxnSpPr>
          <p:spPr>
            <a:xfrm flipH="1" flipV="1">
              <a:off x="6959798" y="3898005"/>
              <a:ext cx="1136500" cy="37869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D65B283-B7F6-04B8-68D0-DEFA2F8B8396}"/>
                </a:ext>
              </a:extLst>
            </p:cNvPr>
            <p:cNvCxnSpPr>
              <a:cxnSpLocks/>
            </p:cNvCxnSpPr>
            <p:nvPr/>
          </p:nvCxnSpPr>
          <p:spPr>
            <a:xfrm>
              <a:off x="7587871" y="3339203"/>
              <a:ext cx="235986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FC8409C-BDC2-6011-DA92-9C7BC651C77F}"/>
              </a:ext>
            </a:extLst>
          </p:cNvPr>
          <p:cNvGrpSpPr/>
          <p:nvPr/>
        </p:nvGrpSpPr>
        <p:grpSpPr>
          <a:xfrm>
            <a:off x="4548566" y="4730387"/>
            <a:ext cx="3058881" cy="1531565"/>
            <a:chOff x="6331724" y="1807282"/>
            <a:chExt cx="4931972" cy="3028216"/>
          </a:xfrm>
        </p:grpSpPr>
        <p:pic>
          <p:nvPicPr>
            <p:cNvPr id="89" name="Graphic 88" descr="Database outline">
              <a:extLst>
                <a:ext uri="{FF2B5EF4-FFF2-40B4-BE49-F238E27FC236}">
                  <a16:creationId xmlns:a16="http://schemas.microsoft.com/office/drawing/2014/main" id="{5B8FD80E-9019-64BB-104F-38E40305C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299" y="1807282"/>
              <a:ext cx="1256147" cy="1117601"/>
            </a:xfrm>
            <a:prstGeom prst="rect">
              <a:avLst/>
            </a:prstGeom>
          </p:spPr>
        </p:pic>
        <p:pic>
          <p:nvPicPr>
            <p:cNvPr id="90" name="Graphic 89" descr="Database outline">
              <a:extLst>
                <a:ext uri="{FF2B5EF4-FFF2-40B4-BE49-F238E27FC236}">
                  <a16:creationId xmlns:a16="http://schemas.microsoft.com/office/drawing/2014/main" id="{FCDAA96E-B2AE-C7FD-53E7-6852A8C15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31724" y="2780404"/>
              <a:ext cx="1256147" cy="1117601"/>
            </a:xfrm>
            <a:prstGeom prst="rect">
              <a:avLst/>
            </a:prstGeom>
          </p:spPr>
        </p:pic>
        <p:pic>
          <p:nvPicPr>
            <p:cNvPr id="91" name="Graphic 90" descr="Database outline">
              <a:extLst>
                <a:ext uri="{FF2B5EF4-FFF2-40B4-BE49-F238E27FC236}">
                  <a16:creationId xmlns:a16="http://schemas.microsoft.com/office/drawing/2014/main" id="{AAFEAF28-BBFA-18EE-4D89-7C27EB52A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7549" y="2780403"/>
              <a:ext cx="1256147" cy="1117601"/>
            </a:xfrm>
            <a:prstGeom prst="rect">
              <a:avLst/>
            </a:prstGeom>
          </p:spPr>
        </p:pic>
        <p:pic>
          <p:nvPicPr>
            <p:cNvPr id="92" name="Graphic 91" descr="Database outline">
              <a:extLst>
                <a:ext uri="{FF2B5EF4-FFF2-40B4-BE49-F238E27FC236}">
                  <a16:creationId xmlns:a16="http://schemas.microsoft.com/office/drawing/2014/main" id="{048267D8-6CB2-072F-F09B-F328BCF61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298" y="3717897"/>
              <a:ext cx="1256147" cy="1117601"/>
            </a:xfrm>
            <a:prstGeom prst="rect">
              <a:avLst/>
            </a:prstGeom>
          </p:spPr>
        </p:pic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71704845-CAC1-D076-39F6-BDDA9D48605D}"/>
                </a:ext>
              </a:extLst>
            </p:cNvPr>
            <p:cNvCxnSpPr>
              <a:endCxn id="90" idx="0"/>
            </p:cNvCxnSpPr>
            <p:nvPr/>
          </p:nvCxnSpPr>
          <p:spPr>
            <a:xfrm flipH="1">
              <a:off x="6959798" y="2366082"/>
              <a:ext cx="1136500" cy="41432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E2DD4D5-0D0E-17F3-5680-C90EB4F3190D}"/>
                </a:ext>
              </a:extLst>
            </p:cNvPr>
            <p:cNvCxnSpPr>
              <a:endCxn id="92" idx="0"/>
            </p:cNvCxnSpPr>
            <p:nvPr/>
          </p:nvCxnSpPr>
          <p:spPr>
            <a:xfrm>
              <a:off x="8724371" y="2947049"/>
              <a:ext cx="1" cy="770848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B496E9D-0D89-48FD-CC12-382F44B29693}"/>
                </a:ext>
              </a:extLst>
            </p:cNvPr>
            <p:cNvCxnSpPr>
              <a:cxnSpLocks/>
            </p:cNvCxnSpPr>
            <p:nvPr/>
          </p:nvCxnSpPr>
          <p:spPr>
            <a:xfrm>
              <a:off x="9352445" y="2366082"/>
              <a:ext cx="1190586" cy="414321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2994484-354C-CC30-A597-BBA424CE7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2445" y="3898004"/>
              <a:ext cx="1190586" cy="37869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9BFBD72-1787-CEDB-9F6F-5144D9EFAF1B}"/>
                </a:ext>
              </a:extLst>
            </p:cNvPr>
            <p:cNvCxnSpPr>
              <a:endCxn id="90" idx="2"/>
            </p:cNvCxnSpPr>
            <p:nvPr/>
          </p:nvCxnSpPr>
          <p:spPr>
            <a:xfrm flipH="1" flipV="1">
              <a:off x="6959798" y="3898005"/>
              <a:ext cx="1136500" cy="37869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F3D00A7-B9BC-78BC-8CA2-F881595A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587871" y="3339203"/>
              <a:ext cx="235986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95DC366-245F-142C-3627-B75F55989144}"/>
              </a:ext>
            </a:extLst>
          </p:cNvPr>
          <p:cNvGrpSpPr/>
          <p:nvPr/>
        </p:nvGrpSpPr>
        <p:grpSpPr>
          <a:xfrm>
            <a:off x="8089952" y="3372377"/>
            <a:ext cx="1592440" cy="877086"/>
            <a:chOff x="5599289" y="4979233"/>
            <a:chExt cx="2167467" cy="1193800"/>
          </a:xfrm>
        </p:grpSpPr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BA12FA52-9282-B7D4-3C64-17C95D8496B8}"/>
                </a:ext>
              </a:extLst>
            </p:cNvPr>
            <p:cNvSpPr/>
            <p:nvPr/>
          </p:nvSpPr>
          <p:spPr>
            <a:xfrm>
              <a:off x="5599289" y="4979233"/>
              <a:ext cx="2167467" cy="11938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9421658D-643C-8FC4-FB9F-EEA3F3938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9737" y="5209526"/>
              <a:ext cx="607360" cy="733214"/>
            </a:xfrm>
            <a:prstGeom prst="rect">
              <a:avLst/>
            </a:prstGeom>
          </p:spPr>
        </p:pic>
        <p:sp>
          <p:nvSpPr>
            <p:cNvPr id="104" name="Vertical Scroll 103">
              <a:extLst>
                <a:ext uri="{FF2B5EF4-FFF2-40B4-BE49-F238E27FC236}">
                  <a16:creationId xmlns:a16="http://schemas.microsoft.com/office/drawing/2014/main" id="{BB667D05-CEDD-7ADF-E132-E94D80695CB6}"/>
                </a:ext>
              </a:extLst>
            </p:cNvPr>
            <p:cNvSpPr/>
            <p:nvPr/>
          </p:nvSpPr>
          <p:spPr>
            <a:xfrm>
              <a:off x="6486484" y="5150038"/>
              <a:ext cx="1120885" cy="803899"/>
            </a:xfrm>
            <a:prstGeom prst="verticalScrol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Latest Greatest GPT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ABBE63E-7BF7-FD5A-0486-5BD7FC9C7F32}"/>
              </a:ext>
            </a:extLst>
          </p:cNvPr>
          <p:cNvGrpSpPr/>
          <p:nvPr/>
        </p:nvGrpSpPr>
        <p:grpSpPr>
          <a:xfrm>
            <a:off x="8114724" y="5167509"/>
            <a:ext cx="1592440" cy="877086"/>
            <a:chOff x="5599289" y="4979233"/>
            <a:chExt cx="2167467" cy="1193800"/>
          </a:xfrm>
        </p:grpSpPr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8245A496-237A-034E-2107-6529CB1B1900}"/>
                </a:ext>
              </a:extLst>
            </p:cNvPr>
            <p:cNvSpPr/>
            <p:nvPr/>
          </p:nvSpPr>
          <p:spPr>
            <a:xfrm>
              <a:off x="5599289" y="4979233"/>
              <a:ext cx="2167467" cy="11938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DD630ABC-AE72-9AEC-070E-6C7C024AD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9737" y="5209526"/>
              <a:ext cx="607360" cy="733214"/>
            </a:xfrm>
            <a:prstGeom prst="rect">
              <a:avLst/>
            </a:prstGeom>
          </p:spPr>
        </p:pic>
        <p:sp>
          <p:nvSpPr>
            <p:cNvPr id="108" name="Vertical Scroll 107">
              <a:extLst>
                <a:ext uri="{FF2B5EF4-FFF2-40B4-BE49-F238E27FC236}">
                  <a16:creationId xmlns:a16="http://schemas.microsoft.com/office/drawing/2014/main" id="{6047E0D7-6B87-0EC9-A015-8E732C120771}"/>
                </a:ext>
              </a:extLst>
            </p:cNvPr>
            <p:cNvSpPr/>
            <p:nvPr/>
          </p:nvSpPr>
          <p:spPr>
            <a:xfrm>
              <a:off x="6486484" y="5150038"/>
              <a:ext cx="1120885" cy="803899"/>
            </a:xfrm>
            <a:prstGeom prst="verticalScrol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Latest Greatest GPT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716C4CB-3542-EFBA-F08C-F59F8D97D7D7}"/>
              </a:ext>
            </a:extLst>
          </p:cNvPr>
          <p:cNvGrpSpPr/>
          <p:nvPr/>
        </p:nvGrpSpPr>
        <p:grpSpPr>
          <a:xfrm>
            <a:off x="10121963" y="3372377"/>
            <a:ext cx="1636624" cy="946947"/>
            <a:chOff x="7012878" y="4955087"/>
            <a:chExt cx="2227606" cy="1288889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845D421A-5B55-6994-2215-DF21A8237DBB}"/>
                </a:ext>
              </a:extLst>
            </p:cNvPr>
            <p:cNvGrpSpPr/>
            <p:nvPr/>
          </p:nvGrpSpPr>
          <p:grpSpPr>
            <a:xfrm>
              <a:off x="7073017" y="4955087"/>
              <a:ext cx="2167467" cy="1193800"/>
              <a:chOff x="5599289" y="4979233"/>
              <a:chExt cx="2167467" cy="1193800"/>
            </a:xfrm>
          </p:grpSpPr>
          <p:sp>
            <p:nvSpPr>
              <p:cNvPr id="113" name="Rounded Rectangle 112">
                <a:extLst>
                  <a:ext uri="{FF2B5EF4-FFF2-40B4-BE49-F238E27FC236}">
                    <a16:creationId xmlns:a16="http://schemas.microsoft.com/office/drawing/2014/main" id="{59B6F688-B093-D459-2B6C-D15EF4BD87E1}"/>
                  </a:ext>
                </a:extLst>
              </p:cNvPr>
              <p:cNvSpPr/>
              <p:nvPr/>
            </p:nvSpPr>
            <p:spPr>
              <a:xfrm>
                <a:off x="5599289" y="4979233"/>
                <a:ext cx="2167467" cy="1193800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Vertical Scroll 113">
                <a:extLst>
                  <a:ext uri="{FF2B5EF4-FFF2-40B4-BE49-F238E27FC236}">
                    <a16:creationId xmlns:a16="http://schemas.microsoft.com/office/drawing/2014/main" id="{0C61C96E-EAB8-4EFE-97A8-DB168CEF1474}"/>
                  </a:ext>
                </a:extLst>
              </p:cNvPr>
              <p:cNvSpPr/>
              <p:nvPr/>
            </p:nvSpPr>
            <p:spPr>
              <a:xfrm>
                <a:off x="6486484" y="5150038"/>
                <a:ext cx="1120885" cy="803899"/>
              </a:xfrm>
              <a:prstGeom prst="verticalScroll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Client Access</a:t>
                </a:r>
              </a:p>
            </p:txBody>
          </p: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AC76911E-7BE1-723F-79F6-8CB12A21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4030" t="12600" r="13457" b="12009"/>
            <a:stretch>
              <a:fillRect/>
            </a:stretch>
          </p:blipFill>
          <p:spPr>
            <a:xfrm>
              <a:off x="7303328" y="5218826"/>
              <a:ext cx="541913" cy="563419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4A507DA-67F3-BC79-2E9D-D4328126D1AA}"/>
                </a:ext>
              </a:extLst>
            </p:cNvPr>
            <p:cNvSpPr txBox="1"/>
            <p:nvPr/>
          </p:nvSpPr>
          <p:spPr>
            <a:xfrm>
              <a:off x="7012878" y="5615604"/>
              <a:ext cx="608038" cy="628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Hanken Grotesk" pitchFamily="2" charset="77"/>
                </a:rPr>
                <a:t>1</a:t>
              </a:r>
              <a:endParaRPr lang="en-US">
                <a:latin typeface="Hanken Grotesk" pitchFamily="2" charset="77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07ADAEF-D25C-1F96-34DB-800A86E47EC7}"/>
              </a:ext>
            </a:extLst>
          </p:cNvPr>
          <p:cNvGrpSpPr/>
          <p:nvPr/>
        </p:nvGrpSpPr>
        <p:grpSpPr>
          <a:xfrm>
            <a:off x="10166147" y="5168582"/>
            <a:ext cx="1592440" cy="976541"/>
            <a:chOff x="7073016" y="4955087"/>
            <a:chExt cx="2167468" cy="1329168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9E4F459-D464-1DC8-5859-69168E6D528F}"/>
                </a:ext>
              </a:extLst>
            </p:cNvPr>
            <p:cNvGrpSpPr/>
            <p:nvPr/>
          </p:nvGrpSpPr>
          <p:grpSpPr>
            <a:xfrm>
              <a:off x="7073017" y="4955087"/>
              <a:ext cx="2167467" cy="1193800"/>
              <a:chOff x="5599289" y="4979233"/>
              <a:chExt cx="2167467" cy="1193800"/>
            </a:xfrm>
          </p:grpSpPr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982AE755-2EA0-1FE1-26C3-8CD44954CED5}"/>
                  </a:ext>
                </a:extLst>
              </p:cNvPr>
              <p:cNvSpPr/>
              <p:nvPr/>
            </p:nvSpPr>
            <p:spPr>
              <a:xfrm>
                <a:off x="5599289" y="4979233"/>
                <a:ext cx="2167467" cy="1193800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Vertical Scroll 119">
                <a:extLst>
                  <a:ext uri="{FF2B5EF4-FFF2-40B4-BE49-F238E27FC236}">
                    <a16:creationId xmlns:a16="http://schemas.microsoft.com/office/drawing/2014/main" id="{904938DE-09E1-6942-05BB-561BCBE7B9E3}"/>
                  </a:ext>
                </a:extLst>
              </p:cNvPr>
              <p:cNvSpPr/>
              <p:nvPr/>
            </p:nvSpPr>
            <p:spPr>
              <a:xfrm>
                <a:off x="6486484" y="5150038"/>
                <a:ext cx="1120885" cy="803899"/>
              </a:xfrm>
              <a:prstGeom prst="verticalScroll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Client Access</a:t>
                </a:r>
              </a:p>
            </p:txBody>
          </p:sp>
        </p:grp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DBEFB742-3494-6AC2-5AEC-CA0CE7B81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4030" t="12600" r="13457" b="12009"/>
            <a:stretch>
              <a:fillRect/>
            </a:stretch>
          </p:blipFill>
          <p:spPr>
            <a:xfrm>
              <a:off x="7303328" y="5218826"/>
              <a:ext cx="541913" cy="563419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53CFCF2-5CCE-7BFF-F24D-670D9F10C4A2}"/>
                </a:ext>
              </a:extLst>
            </p:cNvPr>
            <p:cNvSpPr txBox="1"/>
            <p:nvPr/>
          </p:nvSpPr>
          <p:spPr>
            <a:xfrm>
              <a:off x="7073016" y="5637924"/>
              <a:ext cx="6080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Hanken Grotesk" pitchFamily="2" charset="77"/>
                </a:rPr>
                <a:t>2</a:t>
              </a:r>
            </a:p>
          </p:txBody>
        </p:sp>
      </p:grp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F2150CC-695B-F5B1-02C9-94D68282102D}"/>
              </a:ext>
            </a:extLst>
          </p:cNvPr>
          <p:cNvCxnSpPr>
            <a:stCxn id="113" idx="1"/>
            <a:endCxn id="102" idx="3"/>
          </p:cNvCxnSpPr>
          <p:nvPr/>
        </p:nvCxnSpPr>
        <p:spPr>
          <a:xfrm flipH="1">
            <a:off x="9682392" y="3810920"/>
            <a:ext cx="483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931F50F-CC5A-4468-CB73-B5AA42A9B616}"/>
              </a:ext>
            </a:extLst>
          </p:cNvPr>
          <p:cNvCxnSpPr>
            <a:stCxn id="119" idx="1"/>
            <a:endCxn id="106" idx="3"/>
          </p:cNvCxnSpPr>
          <p:nvPr/>
        </p:nvCxnSpPr>
        <p:spPr>
          <a:xfrm flipH="1" flipV="1">
            <a:off x="9707164" y="5606052"/>
            <a:ext cx="458984" cy="1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327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18020-06F1-A61C-A1E4-C8499FC5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59D700-BD68-4047-2375-93EE27F2F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Multi-Log Approach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29DA1F-B10A-60BC-4D02-02B15817B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899" y="1895367"/>
            <a:ext cx="9783361" cy="346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/>
              <a:t>No Coordination Overhead.</a:t>
            </a:r>
          </a:p>
          <a:p>
            <a:pPr>
              <a:lnSpc>
                <a:spcPct val="150000"/>
              </a:lnSpc>
            </a:pPr>
            <a:r>
              <a:rPr lang="en-US" sz="2800"/>
              <a:t>But prone to high </a:t>
            </a:r>
            <a:r>
              <a:rPr lang="en-US" sz="2800" b="1"/>
              <a:t>write amplification</a:t>
            </a:r>
            <a:r>
              <a:rPr lang="en-US" sz="280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93166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51F55-50F1-83F0-C481-53F6CFBB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0B0640-3268-12D9-3ADD-49C540170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774" y="2336584"/>
            <a:ext cx="8840451" cy="1014400"/>
          </a:xfrm>
        </p:spPr>
        <p:txBody>
          <a:bodyPr/>
          <a:lstStyle/>
          <a:p>
            <a:r>
              <a:rPr lang="en-US"/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2533547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CE1EED-4FD0-A918-EE4C-084C2D39E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ubtitle 3">
                <a:extLst>
                  <a:ext uri="{FF2B5EF4-FFF2-40B4-BE49-F238E27FC236}">
                    <a16:creationId xmlns:a16="http://schemas.microsoft.com/office/drawing/2014/main" id="{D3F7F8E5-E96E-9D2B-0498-DDCE4EC39C6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18856" y="3429000"/>
                <a:ext cx="12221403" cy="763600"/>
              </a:xfrm>
            </p:spPr>
            <p:txBody>
              <a:bodyPr/>
              <a:lstStyle/>
              <a:p>
                <a:pPr marL="139700" indent="0">
                  <a:buNone/>
                </a:pPr>
                <a:r>
                  <a:rPr lang="en-US" sz="4000" dirty="0"/>
                  <a:t>Rollback Attack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⇒  </m:t>
                    </m:r>
                  </m:oMath>
                </a14:m>
                <a:r>
                  <a:rPr lang="en-US" sz="4000" dirty="0"/>
                  <a:t>Violation of Causality</a:t>
                </a:r>
              </a:p>
            </p:txBody>
          </p:sp>
        </mc:Choice>
        <mc:Fallback>
          <p:sp>
            <p:nvSpPr>
              <p:cNvPr id="4" name="Subtitle 3">
                <a:extLst>
                  <a:ext uri="{FF2B5EF4-FFF2-40B4-BE49-F238E27FC236}">
                    <a16:creationId xmlns:a16="http://schemas.microsoft.com/office/drawing/2014/main" id="{D3F7F8E5-E96E-9D2B-0498-DDCE4EC39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18856" y="3429000"/>
                <a:ext cx="12221403" cy="763600"/>
              </a:xfrm>
              <a:blipFill>
                <a:blip r:embed="rId3"/>
                <a:stretch>
                  <a:fillRect l="-623" t="-655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21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FB7250-513D-E4C8-7572-3E87CF961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Context: Trusted Execution Environments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5F420F2D-28FF-9147-0F2E-D477F5700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93294"/>
            <a:ext cx="905933" cy="85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E4E55D-2A77-2CE7-1CCC-4121A71CC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678" y="3654571"/>
            <a:ext cx="1265956" cy="68883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1B903B7-99E3-0B3C-0AC0-5C998F317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1362" y="3654571"/>
            <a:ext cx="1773887" cy="68882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A61AE97-41E8-33AC-B8C8-80E089399D93}"/>
              </a:ext>
            </a:extLst>
          </p:cNvPr>
          <p:cNvSpPr/>
          <p:nvPr/>
        </p:nvSpPr>
        <p:spPr>
          <a:xfrm>
            <a:off x="1122743" y="4490985"/>
            <a:ext cx="3498682" cy="15552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ken Grotesk" pitchFamily="2" charset="77"/>
              </a:rPr>
              <a:t>Confidentiality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9917C1-2D2D-57F4-BE1E-EADA70A935EC}"/>
              </a:ext>
            </a:extLst>
          </p:cNvPr>
          <p:cNvSpPr/>
          <p:nvPr/>
        </p:nvSpPr>
        <p:spPr>
          <a:xfrm>
            <a:off x="1122743" y="1706739"/>
            <a:ext cx="3498683" cy="15552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anken Grotesk" pitchFamily="2" charset="77"/>
              </a:rPr>
              <a:t>Execution integrity</a:t>
            </a:r>
          </a:p>
        </p:txBody>
      </p:sp>
    </p:spTree>
    <p:extLst>
      <p:ext uri="{BB962C8B-B14F-4D97-AF65-F5344CB8AC3E}">
        <p14:creationId xmlns:p14="http://schemas.microsoft.com/office/powerpoint/2010/main" val="34218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045CE-4566-1699-0996-C08733E11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F0C6-6DC8-54C3-A483-B149173A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Insight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E5DD36-BE73-6D04-73CB-628B8D7E269E}"/>
              </a:ext>
            </a:extLst>
          </p:cNvPr>
          <p:cNvGrpSpPr/>
          <p:nvPr/>
        </p:nvGrpSpPr>
        <p:grpSpPr>
          <a:xfrm>
            <a:off x="643701" y="1599101"/>
            <a:ext cx="3306618" cy="1282719"/>
            <a:chOff x="2789382" y="2870200"/>
            <a:chExt cx="3306618" cy="1282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793DD2-2467-B86C-4BF1-E3D0E84A5636}"/>
                </a:ext>
              </a:extLst>
            </p:cNvPr>
            <p:cNvSpPr/>
            <p:nvPr/>
          </p:nvSpPr>
          <p:spPr>
            <a:xfrm>
              <a:off x="2789382" y="2870200"/>
              <a:ext cx="3186545" cy="11938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4BBDB6BC-E0A9-4784-4B60-9CA5EAAF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9854" y="2870200"/>
              <a:ext cx="1256146" cy="11176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B1FFDC6-DCB0-1F21-35C9-5F64DF0C109A}"/>
                </a:ext>
              </a:extLst>
            </p:cNvPr>
            <p:cNvGrpSpPr/>
            <p:nvPr/>
          </p:nvGrpSpPr>
          <p:grpSpPr>
            <a:xfrm>
              <a:off x="2917829" y="2983346"/>
              <a:ext cx="1293523" cy="1169573"/>
              <a:chOff x="1682991" y="2684906"/>
              <a:chExt cx="2139695" cy="193562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48D0B19-8E76-5A05-C160-7AB95539CA58}"/>
                  </a:ext>
                </a:extLst>
              </p:cNvPr>
              <p:cNvGrpSpPr/>
              <p:nvPr/>
            </p:nvGrpSpPr>
            <p:grpSpPr>
              <a:xfrm>
                <a:off x="1682991" y="2684906"/>
                <a:ext cx="2139695" cy="1935621"/>
                <a:chOff x="3340806" y="2993417"/>
                <a:chExt cx="1225296" cy="1108433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AAC656E-E683-E055-B9F9-BB0FFBDF4EBF}"/>
                    </a:ext>
                  </a:extLst>
                </p:cNvPr>
                <p:cNvSpPr/>
                <p:nvPr/>
              </p:nvSpPr>
              <p:spPr>
                <a:xfrm>
                  <a:off x="3340806" y="2993417"/>
                  <a:ext cx="871164" cy="871165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" name="Graphic 7" descr="Lock outline">
                  <a:extLst>
                    <a:ext uri="{FF2B5EF4-FFF2-40B4-BE49-F238E27FC236}">
                      <a16:creationId xmlns:a16="http://schemas.microsoft.com/office/drawing/2014/main" id="{D5E99E6D-8C07-8956-E620-532F87500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7838" y="3393586"/>
                  <a:ext cx="708264" cy="708264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31DA6E7-FEC5-0517-FB72-786F4D3F6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1298" y="2838822"/>
                <a:ext cx="1004671" cy="1213455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200497-1456-FA8B-B3AE-25542085FDBE}"/>
              </a:ext>
            </a:extLst>
          </p:cNvPr>
          <p:cNvGrpSpPr/>
          <p:nvPr/>
        </p:nvGrpSpPr>
        <p:grpSpPr>
          <a:xfrm>
            <a:off x="643701" y="3289167"/>
            <a:ext cx="3306618" cy="1282719"/>
            <a:chOff x="2789382" y="2870200"/>
            <a:chExt cx="3306618" cy="1282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9ADE61-427C-368D-4ED3-A5CC2084AAC7}"/>
                </a:ext>
              </a:extLst>
            </p:cNvPr>
            <p:cNvSpPr/>
            <p:nvPr/>
          </p:nvSpPr>
          <p:spPr>
            <a:xfrm>
              <a:off x="2789382" y="2870200"/>
              <a:ext cx="3186545" cy="11938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Database outline">
              <a:extLst>
                <a:ext uri="{FF2B5EF4-FFF2-40B4-BE49-F238E27FC236}">
                  <a16:creationId xmlns:a16="http://schemas.microsoft.com/office/drawing/2014/main" id="{7C4AB569-7B14-F37D-2CE9-941C1B28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9854" y="2870200"/>
              <a:ext cx="1256146" cy="11176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1E513A-3361-96EF-438E-0C8198E9DF28}"/>
                </a:ext>
              </a:extLst>
            </p:cNvPr>
            <p:cNvGrpSpPr/>
            <p:nvPr/>
          </p:nvGrpSpPr>
          <p:grpSpPr>
            <a:xfrm>
              <a:off x="2917829" y="2983346"/>
              <a:ext cx="1293523" cy="1169573"/>
              <a:chOff x="3340806" y="2993417"/>
              <a:chExt cx="1225296" cy="110843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5927AC2-3BCA-4767-F6E4-743EF08FCFCF}"/>
                  </a:ext>
                </a:extLst>
              </p:cNvPr>
              <p:cNvSpPr/>
              <p:nvPr/>
            </p:nvSpPr>
            <p:spPr>
              <a:xfrm>
                <a:off x="3340806" y="2993417"/>
                <a:ext cx="871164" cy="871165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Graphic 17" descr="Lock outline">
                <a:extLst>
                  <a:ext uri="{FF2B5EF4-FFF2-40B4-BE49-F238E27FC236}">
                    <a16:creationId xmlns:a16="http://schemas.microsoft.com/office/drawing/2014/main" id="{15C96077-A238-0196-C8EE-310D47C87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57838" y="3393586"/>
                <a:ext cx="708264" cy="708264"/>
              </a:xfrm>
              <a:prstGeom prst="rect">
                <a:avLst/>
              </a:prstGeom>
            </p:spPr>
          </p:pic>
        </p:grp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6A7F35BF-3356-39E0-9B1E-F0AB16B8409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030" t="12600" r="13457" b="12009"/>
          <a:stretch>
            <a:fillRect/>
          </a:stretch>
        </p:blipFill>
        <p:spPr>
          <a:xfrm>
            <a:off x="963167" y="3582421"/>
            <a:ext cx="541913" cy="56341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407DDFF-213C-2987-E7DA-CCAAF8FAA821}"/>
              </a:ext>
            </a:extLst>
          </p:cNvPr>
          <p:cNvGrpSpPr/>
          <p:nvPr/>
        </p:nvGrpSpPr>
        <p:grpSpPr>
          <a:xfrm>
            <a:off x="643701" y="4979233"/>
            <a:ext cx="3306618" cy="1282719"/>
            <a:chOff x="643701" y="4380345"/>
            <a:chExt cx="3306618" cy="12827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C240E20-9A28-69F7-ACF4-B2102C5487F9}"/>
                </a:ext>
              </a:extLst>
            </p:cNvPr>
            <p:cNvGrpSpPr/>
            <p:nvPr/>
          </p:nvGrpSpPr>
          <p:grpSpPr>
            <a:xfrm>
              <a:off x="643701" y="4380345"/>
              <a:ext cx="3306618" cy="1282719"/>
              <a:chOff x="2789382" y="2870200"/>
              <a:chExt cx="3306618" cy="128271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15714F1-45B8-FA6B-67BF-704589165CB2}"/>
                  </a:ext>
                </a:extLst>
              </p:cNvPr>
              <p:cNvSpPr/>
              <p:nvPr/>
            </p:nvSpPr>
            <p:spPr>
              <a:xfrm>
                <a:off x="2789382" y="2870200"/>
                <a:ext cx="3186545" cy="1193800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Graphic 47" descr="Database outline">
                <a:extLst>
                  <a:ext uri="{FF2B5EF4-FFF2-40B4-BE49-F238E27FC236}">
                    <a16:creationId xmlns:a16="http://schemas.microsoft.com/office/drawing/2014/main" id="{BE859709-A0C3-2CC2-FB4B-2E6418F19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39854" y="2870200"/>
                <a:ext cx="1256146" cy="1117600"/>
              </a:xfrm>
              <a:prstGeom prst="rect">
                <a:avLst/>
              </a:prstGeom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464B5E3-966F-6F29-9CA2-0951EC45E9DE}"/>
                  </a:ext>
                </a:extLst>
              </p:cNvPr>
              <p:cNvGrpSpPr/>
              <p:nvPr/>
            </p:nvGrpSpPr>
            <p:grpSpPr>
              <a:xfrm>
                <a:off x="2917829" y="2983346"/>
                <a:ext cx="1293523" cy="1169573"/>
                <a:chOff x="3340806" y="2993417"/>
                <a:chExt cx="1225296" cy="1108433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D455360C-E5E5-5603-CBA6-4B3800544A14}"/>
                    </a:ext>
                  </a:extLst>
                </p:cNvPr>
                <p:cNvSpPr/>
                <p:nvPr/>
              </p:nvSpPr>
              <p:spPr>
                <a:xfrm>
                  <a:off x="3340806" y="2993417"/>
                  <a:ext cx="871164" cy="871165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1" name="Graphic 50" descr="Lock outline">
                  <a:extLst>
                    <a:ext uri="{FF2B5EF4-FFF2-40B4-BE49-F238E27FC236}">
                      <a16:creationId xmlns:a16="http://schemas.microsoft.com/office/drawing/2014/main" id="{8EC24987-7678-9362-40E9-97962227FE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7838" y="3393586"/>
                  <a:ext cx="708264" cy="7082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7B9F7E3-F32D-DCF8-E51E-EA0390582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4030" t="12600" r="13457" b="12009"/>
            <a:stretch>
              <a:fillRect/>
            </a:stretch>
          </p:blipFill>
          <p:spPr>
            <a:xfrm>
              <a:off x="963167" y="4673599"/>
              <a:ext cx="541913" cy="56341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87125A-BF04-627A-EB98-E0C32CE0CD10}"/>
              </a:ext>
            </a:extLst>
          </p:cNvPr>
          <p:cNvGrpSpPr/>
          <p:nvPr/>
        </p:nvGrpSpPr>
        <p:grpSpPr>
          <a:xfrm>
            <a:off x="4453931" y="1430218"/>
            <a:ext cx="3058881" cy="1531565"/>
            <a:chOff x="6331724" y="1807282"/>
            <a:chExt cx="4931972" cy="3028216"/>
          </a:xfrm>
        </p:grpSpPr>
        <p:pic>
          <p:nvPicPr>
            <p:cNvPr id="21" name="Graphic 20" descr="Database outline">
              <a:extLst>
                <a:ext uri="{FF2B5EF4-FFF2-40B4-BE49-F238E27FC236}">
                  <a16:creationId xmlns:a16="http://schemas.microsoft.com/office/drawing/2014/main" id="{4A0E93FD-DF9C-3E07-C36A-C863F5316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299" y="1807282"/>
              <a:ext cx="1256147" cy="1117601"/>
            </a:xfrm>
            <a:prstGeom prst="rect">
              <a:avLst/>
            </a:prstGeom>
          </p:spPr>
        </p:pic>
        <p:pic>
          <p:nvPicPr>
            <p:cNvPr id="22" name="Graphic 21" descr="Database outline">
              <a:extLst>
                <a:ext uri="{FF2B5EF4-FFF2-40B4-BE49-F238E27FC236}">
                  <a16:creationId xmlns:a16="http://schemas.microsoft.com/office/drawing/2014/main" id="{5DF60D96-BF61-90B8-B318-C84E83034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31724" y="2780404"/>
              <a:ext cx="1256147" cy="1117601"/>
            </a:xfrm>
            <a:prstGeom prst="rect">
              <a:avLst/>
            </a:prstGeom>
          </p:spPr>
        </p:pic>
        <p:pic>
          <p:nvPicPr>
            <p:cNvPr id="23" name="Graphic 22" descr="Database outline">
              <a:extLst>
                <a:ext uri="{FF2B5EF4-FFF2-40B4-BE49-F238E27FC236}">
                  <a16:creationId xmlns:a16="http://schemas.microsoft.com/office/drawing/2014/main" id="{5D142013-B449-63CF-BA15-04BE0872C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7549" y="2780403"/>
              <a:ext cx="1256147" cy="1117601"/>
            </a:xfrm>
            <a:prstGeom prst="rect">
              <a:avLst/>
            </a:prstGeom>
          </p:spPr>
        </p:pic>
        <p:pic>
          <p:nvPicPr>
            <p:cNvPr id="24" name="Graphic 23" descr="Database outline">
              <a:extLst>
                <a:ext uri="{FF2B5EF4-FFF2-40B4-BE49-F238E27FC236}">
                  <a16:creationId xmlns:a16="http://schemas.microsoft.com/office/drawing/2014/main" id="{9048D47B-AE7F-AB91-BB37-47179E16A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298" y="3717897"/>
              <a:ext cx="1256147" cy="1117601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3803F1E-BBF7-22CF-D3A3-44F50695F8DC}"/>
                </a:ext>
              </a:extLst>
            </p:cNvPr>
            <p:cNvCxnSpPr>
              <a:endCxn id="22" idx="0"/>
            </p:cNvCxnSpPr>
            <p:nvPr/>
          </p:nvCxnSpPr>
          <p:spPr>
            <a:xfrm flipH="1">
              <a:off x="6959798" y="2366082"/>
              <a:ext cx="1136500" cy="41432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16E3F01-AC68-981D-C36A-0F3EA89A22BD}"/>
                </a:ext>
              </a:extLst>
            </p:cNvPr>
            <p:cNvCxnSpPr>
              <a:endCxn id="24" idx="0"/>
            </p:cNvCxnSpPr>
            <p:nvPr/>
          </p:nvCxnSpPr>
          <p:spPr>
            <a:xfrm>
              <a:off x="8724371" y="2947049"/>
              <a:ext cx="1" cy="770848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8BB3C62-5043-A5EB-1F37-95EEB1FAD75B}"/>
                </a:ext>
              </a:extLst>
            </p:cNvPr>
            <p:cNvCxnSpPr>
              <a:cxnSpLocks/>
            </p:cNvCxnSpPr>
            <p:nvPr/>
          </p:nvCxnSpPr>
          <p:spPr>
            <a:xfrm>
              <a:off x="9352445" y="2366082"/>
              <a:ext cx="1190586" cy="414321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3D5001F-DB44-DD78-27C9-B0F53559A6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2445" y="3898004"/>
              <a:ext cx="1190586" cy="37869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F9D9A1B-B7A0-FD80-65A5-2E4C95D31986}"/>
                </a:ext>
              </a:extLst>
            </p:cNvPr>
            <p:cNvCxnSpPr>
              <a:endCxn id="22" idx="2"/>
            </p:cNvCxnSpPr>
            <p:nvPr/>
          </p:nvCxnSpPr>
          <p:spPr>
            <a:xfrm flipH="1" flipV="1">
              <a:off x="6959798" y="3898005"/>
              <a:ext cx="1136500" cy="37869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8EB78BF-129A-8AA7-99FF-7D71AAE505AB}"/>
                </a:ext>
              </a:extLst>
            </p:cNvPr>
            <p:cNvCxnSpPr>
              <a:cxnSpLocks/>
            </p:cNvCxnSpPr>
            <p:nvPr/>
          </p:nvCxnSpPr>
          <p:spPr>
            <a:xfrm>
              <a:off x="7587871" y="3339203"/>
              <a:ext cx="235986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DD7776E-9F3F-4B1D-E525-AE0402011964}"/>
              </a:ext>
            </a:extLst>
          </p:cNvPr>
          <p:cNvSpPr txBox="1"/>
          <p:nvPr/>
        </p:nvSpPr>
        <p:spPr>
          <a:xfrm>
            <a:off x="686393" y="3806078"/>
            <a:ext cx="608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Hanken Grotesk" pitchFamily="2" charset="77"/>
              </a:rPr>
              <a:t>1</a:t>
            </a:r>
            <a:endParaRPr lang="en-US">
              <a:latin typeface="Hanken Grotesk" pitchFamily="2" charset="7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1E65450-3E24-7A7B-B79D-7645D5CC5078}"/>
              </a:ext>
            </a:extLst>
          </p:cNvPr>
          <p:cNvSpPr txBox="1"/>
          <p:nvPr/>
        </p:nvSpPr>
        <p:spPr>
          <a:xfrm>
            <a:off x="709931" y="5478412"/>
            <a:ext cx="608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Hanken Grotesk" pitchFamily="2" charset="77"/>
              </a:rPr>
              <a:t>2</a:t>
            </a:r>
            <a:endParaRPr lang="en-US">
              <a:latin typeface="Hanken Grotesk" pitchFamily="2" charset="77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1EF1602-B636-7B62-3697-56E7474414A6}"/>
              </a:ext>
            </a:extLst>
          </p:cNvPr>
          <p:cNvGrpSpPr/>
          <p:nvPr/>
        </p:nvGrpSpPr>
        <p:grpSpPr>
          <a:xfrm>
            <a:off x="8089952" y="1556918"/>
            <a:ext cx="1592440" cy="877086"/>
            <a:chOff x="5599289" y="4979233"/>
            <a:chExt cx="2167467" cy="1193800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A1FE19A3-7141-22D2-ADD9-733738882052}"/>
                </a:ext>
              </a:extLst>
            </p:cNvPr>
            <p:cNvSpPr/>
            <p:nvPr/>
          </p:nvSpPr>
          <p:spPr>
            <a:xfrm>
              <a:off x="5599289" y="4979233"/>
              <a:ext cx="2167467" cy="11938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59E4E9E-257D-14A4-8AB9-73742FFCD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9737" y="5209526"/>
              <a:ext cx="607360" cy="733214"/>
            </a:xfrm>
            <a:prstGeom prst="rect">
              <a:avLst/>
            </a:prstGeom>
          </p:spPr>
        </p:pic>
        <p:sp>
          <p:nvSpPr>
            <p:cNvPr id="68" name="Vertical Scroll 67">
              <a:extLst>
                <a:ext uri="{FF2B5EF4-FFF2-40B4-BE49-F238E27FC236}">
                  <a16:creationId xmlns:a16="http://schemas.microsoft.com/office/drawing/2014/main" id="{F6EECC01-BB5A-E492-9CC0-F17CF2640E00}"/>
                </a:ext>
              </a:extLst>
            </p:cNvPr>
            <p:cNvSpPr/>
            <p:nvPr/>
          </p:nvSpPr>
          <p:spPr>
            <a:xfrm>
              <a:off x="6486484" y="5150038"/>
              <a:ext cx="1120885" cy="803899"/>
            </a:xfrm>
            <a:prstGeom prst="verticalScrol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Latest Greatest GPT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8C9EEE0-2168-A90A-DB74-B601A84F44BA}"/>
              </a:ext>
            </a:extLst>
          </p:cNvPr>
          <p:cNvGrpSpPr/>
          <p:nvPr/>
        </p:nvGrpSpPr>
        <p:grpSpPr>
          <a:xfrm>
            <a:off x="4548566" y="3120284"/>
            <a:ext cx="3058881" cy="1531565"/>
            <a:chOff x="6331724" y="1807282"/>
            <a:chExt cx="4931972" cy="3028216"/>
          </a:xfrm>
        </p:grpSpPr>
        <p:pic>
          <p:nvPicPr>
            <p:cNvPr id="60" name="Graphic 59" descr="Database outline">
              <a:extLst>
                <a:ext uri="{FF2B5EF4-FFF2-40B4-BE49-F238E27FC236}">
                  <a16:creationId xmlns:a16="http://schemas.microsoft.com/office/drawing/2014/main" id="{F71ACF25-4867-F16E-14DF-3A67FD4EE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299" y="1807282"/>
              <a:ext cx="1256147" cy="1117601"/>
            </a:xfrm>
            <a:prstGeom prst="rect">
              <a:avLst/>
            </a:prstGeom>
          </p:spPr>
        </p:pic>
        <p:pic>
          <p:nvPicPr>
            <p:cNvPr id="61" name="Graphic 60" descr="Database outline">
              <a:extLst>
                <a:ext uri="{FF2B5EF4-FFF2-40B4-BE49-F238E27FC236}">
                  <a16:creationId xmlns:a16="http://schemas.microsoft.com/office/drawing/2014/main" id="{C1CBD8BE-2F8B-35C5-BFC3-FF5FF1D9D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31724" y="2780404"/>
              <a:ext cx="1256147" cy="1117601"/>
            </a:xfrm>
            <a:prstGeom prst="rect">
              <a:avLst/>
            </a:prstGeom>
          </p:spPr>
        </p:pic>
        <p:pic>
          <p:nvPicPr>
            <p:cNvPr id="62" name="Graphic 61" descr="Database outline">
              <a:extLst>
                <a:ext uri="{FF2B5EF4-FFF2-40B4-BE49-F238E27FC236}">
                  <a16:creationId xmlns:a16="http://schemas.microsoft.com/office/drawing/2014/main" id="{3554197A-F609-D7D9-8B01-6F3AB099C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7549" y="2780403"/>
              <a:ext cx="1256147" cy="1117601"/>
            </a:xfrm>
            <a:prstGeom prst="rect">
              <a:avLst/>
            </a:prstGeom>
          </p:spPr>
        </p:pic>
        <p:pic>
          <p:nvPicPr>
            <p:cNvPr id="63" name="Graphic 62" descr="Database outline">
              <a:extLst>
                <a:ext uri="{FF2B5EF4-FFF2-40B4-BE49-F238E27FC236}">
                  <a16:creationId xmlns:a16="http://schemas.microsoft.com/office/drawing/2014/main" id="{EF4819D9-7DD3-5E0D-3FF8-FD695798C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298" y="3717897"/>
              <a:ext cx="1256147" cy="1117601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8C6F6B64-5D58-CFEC-065E-904F45D1C4CF}"/>
                </a:ext>
              </a:extLst>
            </p:cNvPr>
            <p:cNvCxnSpPr>
              <a:endCxn id="61" idx="0"/>
            </p:cNvCxnSpPr>
            <p:nvPr/>
          </p:nvCxnSpPr>
          <p:spPr>
            <a:xfrm flipH="1">
              <a:off x="6959798" y="2366082"/>
              <a:ext cx="1136500" cy="41432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B677B6F-F2D3-C339-ECFC-F39B173AF2E6}"/>
                </a:ext>
              </a:extLst>
            </p:cNvPr>
            <p:cNvCxnSpPr>
              <a:endCxn id="63" idx="0"/>
            </p:cNvCxnSpPr>
            <p:nvPr/>
          </p:nvCxnSpPr>
          <p:spPr>
            <a:xfrm>
              <a:off x="8724371" y="2947049"/>
              <a:ext cx="1" cy="770848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28D096-0853-55E4-7519-6438F00AEF12}"/>
                </a:ext>
              </a:extLst>
            </p:cNvPr>
            <p:cNvCxnSpPr>
              <a:cxnSpLocks/>
            </p:cNvCxnSpPr>
            <p:nvPr/>
          </p:nvCxnSpPr>
          <p:spPr>
            <a:xfrm>
              <a:off x="9352445" y="2366082"/>
              <a:ext cx="1190586" cy="414321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76F4F73-A6ED-A092-001A-B08909A8F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2445" y="3898004"/>
              <a:ext cx="1190586" cy="37869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B918592-BA35-2641-2946-24F0234A9304}"/>
                </a:ext>
              </a:extLst>
            </p:cNvPr>
            <p:cNvCxnSpPr>
              <a:endCxn id="61" idx="2"/>
            </p:cNvCxnSpPr>
            <p:nvPr/>
          </p:nvCxnSpPr>
          <p:spPr>
            <a:xfrm flipH="1" flipV="1">
              <a:off x="6959798" y="3898005"/>
              <a:ext cx="1136500" cy="37869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F7E15BA-D6AB-F929-22ED-527E2AF27B22}"/>
                </a:ext>
              </a:extLst>
            </p:cNvPr>
            <p:cNvCxnSpPr>
              <a:cxnSpLocks/>
            </p:cNvCxnSpPr>
            <p:nvPr/>
          </p:nvCxnSpPr>
          <p:spPr>
            <a:xfrm>
              <a:off x="7587871" y="3339203"/>
              <a:ext cx="235986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64EA097-A18A-EBCE-33DB-62FFC8F612A8}"/>
              </a:ext>
            </a:extLst>
          </p:cNvPr>
          <p:cNvGrpSpPr/>
          <p:nvPr/>
        </p:nvGrpSpPr>
        <p:grpSpPr>
          <a:xfrm>
            <a:off x="4548566" y="4730387"/>
            <a:ext cx="3058881" cy="1531565"/>
            <a:chOff x="6331724" y="1807282"/>
            <a:chExt cx="4931972" cy="3028216"/>
          </a:xfrm>
        </p:grpSpPr>
        <p:pic>
          <p:nvPicPr>
            <p:cNvPr id="89" name="Graphic 88" descr="Database outline">
              <a:extLst>
                <a:ext uri="{FF2B5EF4-FFF2-40B4-BE49-F238E27FC236}">
                  <a16:creationId xmlns:a16="http://schemas.microsoft.com/office/drawing/2014/main" id="{8416CFAA-2DDC-21CB-4665-8958C7F23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299" y="1807282"/>
              <a:ext cx="1256147" cy="1117601"/>
            </a:xfrm>
            <a:prstGeom prst="rect">
              <a:avLst/>
            </a:prstGeom>
          </p:spPr>
        </p:pic>
        <p:pic>
          <p:nvPicPr>
            <p:cNvPr id="90" name="Graphic 89" descr="Database outline">
              <a:extLst>
                <a:ext uri="{FF2B5EF4-FFF2-40B4-BE49-F238E27FC236}">
                  <a16:creationId xmlns:a16="http://schemas.microsoft.com/office/drawing/2014/main" id="{6B78DB81-22A6-CD8E-0D7D-68F3F7D3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31724" y="2780404"/>
              <a:ext cx="1256147" cy="1117601"/>
            </a:xfrm>
            <a:prstGeom prst="rect">
              <a:avLst/>
            </a:prstGeom>
          </p:spPr>
        </p:pic>
        <p:pic>
          <p:nvPicPr>
            <p:cNvPr id="91" name="Graphic 90" descr="Database outline">
              <a:extLst>
                <a:ext uri="{FF2B5EF4-FFF2-40B4-BE49-F238E27FC236}">
                  <a16:creationId xmlns:a16="http://schemas.microsoft.com/office/drawing/2014/main" id="{043FC799-59A6-0677-7080-53951B16A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7549" y="2780403"/>
              <a:ext cx="1256147" cy="1117601"/>
            </a:xfrm>
            <a:prstGeom prst="rect">
              <a:avLst/>
            </a:prstGeom>
          </p:spPr>
        </p:pic>
        <p:pic>
          <p:nvPicPr>
            <p:cNvPr id="92" name="Graphic 91" descr="Database outline">
              <a:extLst>
                <a:ext uri="{FF2B5EF4-FFF2-40B4-BE49-F238E27FC236}">
                  <a16:creationId xmlns:a16="http://schemas.microsoft.com/office/drawing/2014/main" id="{39405EDC-809B-2761-3099-AF74128B1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298" y="3717897"/>
              <a:ext cx="1256147" cy="1117601"/>
            </a:xfrm>
            <a:prstGeom prst="rect">
              <a:avLst/>
            </a:prstGeom>
          </p:spPr>
        </p:pic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EED8DBE-F85C-2F7F-33D4-47996D26A315}"/>
                </a:ext>
              </a:extLst>
            </p:cNvPr>
            <p:cNvCxnSpPr>
              <a:endCxn id="90" idx="0"/>
            </p:cNvCxnSpPr>
            <p:nvPr/>
          </p:nvCxnSpPr>
          <p:spPr>
            <a:xfrm flipH="1">
              <a:off x="6959798" y="2366082"/>
              <a:ext cx="1136500" cy="41432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A584A34-36B6-F775-BF44-90D5C7421432}"/>
                </a:ext>
              </a:extLst>
            </p:cNvPr>
            <p:cNvCxnSpPr>
              <a:endCxn id="92" idx="0"/>
            </p:cNvCxnSpPr>
            <p:nvPr/>
          </p:nvCxnSpPr>
          <p:spPr>
            <a:xfrm>
              <a:off x="8724371" y="2947049"/>
              <a:ext cx="1" cy="770848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D66C8D3-CFC0-C71B-3FF8-C362D6418023}"/>
                </a:ext>
              </a:extLst>
            </p:cNvPr>
            <p:cNvCxnSpPr>
              <a:cxnSpLocks/>
            </p:cNvCxnSpPr>
            <p:nvPr/>
          </p:nvCxnSpPr>
          <p:spPr>
            <a:xfrm>
              <a:off x="9352445" y="2366082"/>
              <a:ext cx="1190586" cy="414321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DC03239B-8E41-8726-9F28-78AEDB9F73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2445" y="3898004"/>
              <a:ext cx="1190586" cy="37869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AFC694E2-D027-7A7D-3A7D-9DD08CF5341D}"/>
                </a:ext>
              </a:extLst>
            </p:cNvPr>
            <p:cNvCxnSpPr>
              <a:endCxn id="90" idx="2"/>
            </p:cNvCxnSpPr>
            <p:nvPr/>
          </p:nvCxnSpPr>
          <p:spPr>
            <a:xfrm flipH="1" flipV="1">
              <a:off x="6959798" y="3898005"/>
              <a:ext cx="1136500" cy="37869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9A61BFF-6AA0-2917-DD2B-1FB1719096D0}"/>
                </a:ext>
              </a:extLst>
            </p:cNvPr>
            <p:cNvCxnSpPr>
              <a:cxnSpLocks/>
            </p:cNvCxnSpPr>
            <p:nvPr/>
          </p:nvCxnSpPr>
          <p:spPr>
            <a:xfrm>
              <a:off x="7587871" y="3339203"/>
              <a:ext cx="235986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E277758-4740-E743-9F10-DAA9EB24848B}"/>
              </a:ext>
            </a:extLst>
          </p:cNvPr>
          <p:cNvGrpSpPr/>
          <p:nvPr/>
        </p:nvGrpSpPr>
        <p:grpSpPr>
          <a:xfrm>
            <a:off x="8089952" y="3372377"/>
            <a:ext cx="1592440" cy="877086"/>
            <a:chOff x="5599289" y="4979233"/>
            <a:chExt cx="2167467" cy="1193800"/>
          </a:xfrm>
        </p:grpSpPr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D88F02FA-8126-E2F3-48CF-6A97F059413B}"/>
                </a:ext>
              </a:extLst>
            </p:cNvPr>
            <p:cNvSpPr/>
            <p:nvPr/>
          </p:nvSpPr>
          <p:spPr>
            <a:xfrm>
              <a:off x="5599289" y="4979233"/>
              <a:ext cx="2167467" cy="11938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449E9A60-1AC7-CC6A-88C8-55DCCA545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9737" y="5209526"/>
              <a:ext cx="607360" cy="733214"/>
            </a:xfrm>
            <a:prstGeom prst="rect">
              <a:avLst/>
            </a:prstGeom>
          </p:spPr>
        </p:pic>
        <p:sp>
          <p:nvSpPr>
            <p:cNvPr id="104" name="Vertical Scroll 103">
              <a:extLst>
                <a:ext uri="{FF2B5EF4-FFF2-40B4-BE49-F238E27FC236}">
                  <a16:creationId xmlns:a16="http://schemas.microsoft.com/office/drawing/2014/main" id="{8795350E-DC04-1C4F-B836-889CA14F3909}"/>
                </a:ext>
              </a:extLst>
            </p:cNvPr>
            <p:cNvSpPr/>
            <p:nvPr/>
          </p:nvSpPr>
          <p:spPr>
            <a:xfrm>
              <a:off x="6486484" y="5150038"/>
              <a:ext cx="1120885" cy="803899"/>
            </a:xfrm>
            <a:prstGeom prst="verticalScrol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Latest Greatest GPT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F9E4438-27C6-A01E-C042-16AAB905A69B}"/>
              </a:ext>
            </a:extLst>
          </p:cNvPr>
          <p:cNvGrpSpPr/>
          <p:nvPr/>
        </p:nvGrpSpPr>
        <p:grpSpPr>
          <a:xfrm>
            <a:off x="8114724" y="5167509"/>
            <a:ext cx="1592440" cy="877086"/>
            <a:chOff x="5599289" y="4979233"/>
            <a:chExt cx="2167467" cy="1193800"/>
          </a:xfrm>
        </p:grpSpPr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3305BC2B-8163-E3B7-A5F9-01A463493E4A}"/>
                </a:ext>
              </a:extLst>
            </p:cNvPr>
            <p:cNvSpPr/>
            <p:nvPr/>
          </p:nvSpPr>
          <p:spPr>
            <a:xfrm>
              <a:off x="5599289" y="4979233"/>
              <a:ext cx="2167467" cy="11938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D284FB1A-0957-B7A0-2C66-4552AA930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9737" y="5209526"/>
              <a:ext cx="607360" cy="733214"/>
            </a:xfrm>
            <a:prstGeom prst="rect">
              <a:avLst/>
            </a:prstGeom>
          </p:spPr>
        </p:pic>
        <p:sp>
          <p:nvSpPr>
            <p:cNvPr id="108" name="Vertical Scroll 107">
              <a:extLst>
                <a:ext uri="{FF2B5EF4-FFF2-40B4-BE49-F238E27FC236}">
                  <a16:creationId xmlns:a16="http://schemas.microsoft.com/office/drawing/2014/main" id="{7147E386-47F0-C70B-C825-82D1AFDB8879}"/>
                </a:ext>
              </a:extLst>
            </p:cNvPr>
            <p:cNvSpPr/>
            <p:nvPr/>
          </p:nvSpPr>
          <p:spPr>
            <a:xfrm>
              <a:off x="6486484" y="5150038"/>
              <a:ext cx="1120885" cy="803899"/>
            </a:xfrm>
            <a:prstGeom prst="verticalScrol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Latest Greatest GPT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74A5AC7-16A9-22D8-35B2-62244C3C1020}"/>
              </a:ext>
            </a:extLst>
          </p:cNvPr>
          <p:cNvGrpSpPr/>
          <p:nvPr/>
        </p:nvGrpSpPr>
        <p:grpSpPr>
          <a:xfrm>
            <a:off x="10166147" y="3372377"/>
            <a:ext cx="1592440" cy="877085"/>
            <a:chOff x="5599289" y="4979233"/>
            <a:chExt cx="2167467" cy="1193800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33F0A721-5F8F-B329-0DE2-7A7F1F78C7AD}"/>
                </a:ext>
              </a:extLst>
            </p:cNvPr>
            <p:cNvSpPr/>
            <p:nvPr/>
          </p:nvSpPr>
          <p:spPr>
            <a:xfrm>
              <a:off x="5599289" y="4979233"/>
              <a:ext cx="2167467" cy="11938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Vertical Scroll 113">
              <a:extLst>
                <a:ext uri="{FF2B5EF4-FFF2-40B4-BE49-F238E27FC236}">
                  <a16:creationId xmlns:a16="http://schemas.microsoft.com/office/drawing/2014/main" id="{532E6898-43C6-DC20-8B1E-709935473DE2}"/>
                </a:ext>
              </a:extLst>
            </p:cNvPr>
            <p:cNvSpPr/>
            <p:nvPr/>
          </p:nvSpPr>
          <p:spPr>
            <a:xfrm>
              <a:off x="6486484" y="5150038"/>
              <a:ext cx="1120885" cy="803899"/>
            </a:xfrm>
            <a:prstGeom prst="verticalScrol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Client Access</a:t>
              </a:r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DF2715BE-6FCC-BF5D-7920-0A9520AAD75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030" t="12600" r="13457" b="12009"/>
          <a:stretch>
            <a:fillRect/>
          </a:stretch>
        </p:blipFill>
        <p:spPr>
          <a:xfrm>
            <a:off x="10335357" y="3566146"/>
            <a:ext cx="398144" cy="41394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39A8D770-45A4-6FBB-17FA-71CD84D9ABEB}"/>
              </a:ext>
            </a:extLst>
          </p:cNvPr>
          <p:cNvSpPr txBox="1"/>
          <p:nvPr/>
        </p:nvSpPr>
        <p:spPr>
          <a:xfrm>
            <a:off x="10121963" y="3857659"/>
            <a:ext cx="446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Hanken Grotesk" pitchFamily="2" charset="77"/>
              </a:rPr>
              <a:t>1</a:t>
            </a:r>
            <a:endParaRPr lang="en-US">
              <a:latin typeface="Hanken Grotesk" pitchFamily="2" charset="77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A3A5DC5-EB31-41FB-2B6E-7344DF6733C2}"/>
              </a:ext>
            </a:extLst>
          </p:cNvPr>
          <p:cNvGrpSpPr/>
          <p:nvPr/>
        </p:nvGrpSpPr>
        <p:grpSpPr>
          <a:xfrm>
            <a:off x="10166148" y="5168582"/>
            <a:ext cx="1592439" cy="877086"/>
            <a:chOff x="5599289" y="4979233"/>
            <a:chExt cx="2167467" cy="1193800"/>
          </a:xfrm>
        </p:grpSpPr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D691DD2C-735D-4242-BB40-3E87C0F4C0E6}"/>
                </a:ext>
              </a:extLst>
            </p:cNvPr>
            <p:cNvSpPr/>
            <p:nvPr/>
          </p:nvSpPr>
          <p:spPr>
            <a:xfrm>
              <a:off x="5599289" y="4979233"/>
              <a:ext cx="2167467" cy="11938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Vertical Scroll 119">
              <a:extLst>
                <a:ext uri="{FF2B5EF4-FFF2-40B4-BE49-F238E27FC236}">
                  <a16:creationId xmlns:a16="http://schemas.microsoft.com/office/drawing/2014/main" id="{46E288A9-5140-79E6-DC8B-5FBA5311C48F}"/>
                </a:ext>
              </a:extLst>
            </p:cNvPr>
            <p:cNvSpPr/>
            <p:nvPr/>
          </p:nvSpPr>
          <p:spPr>
            <a:xfrm>
              <a:off x="6486484" y="5150038"/>
              <a:ext cx="1120885" cy="803899"/>
            </a:xfrm>
            <a:prstGeom prst="verticalScrol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Client Access</a:t>
              </a:r>
            </a:p>
          </p:txBody>
        </p:sp>
      </p:grpSp>
      <p:pic>
        <p:nvPicPr>
          <p:cNvPr id="117" name="Picture 116">
            <a:extLst>
              <a:ext uri="{FF2B5EF4-FFF2-40B4-BE49-F238E27FC236}">
                <a16:creationId xmlns:a16="http://schemas.microsoft.com/office/drawing/2014/main" id="{3AC88DAC-4EED-EDA3-11A0-18D246EC73F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030" t="12600" r="13457" b="12009"/>
          <a:stretch>
            <a:fillRect/>
          </a:stretch>
        </p:blipFill>
        <p:spPr>
          <a:xfrm>
            <a:off x="10335357" y="5362351"/>
            <a:ext cx="398144" cy="41394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5596F121-375F-F7F8-CDEE-86A37A15DAB1}"/>
              </a:ext>
            </a:extLst>
          </p:cNvPr>
          <p:cNvSpPr txBox="1"/>
          <p:nvPr/>
        </p:nvSpPr>
        <p:spPr>
          <a:xfrm>
            <a:off x="10166147" y="5670263"/>
            <a:ext cx="446726" cy="47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Hanken Grotesk" pitchFamily="2" charset="77"/>
              </a:rPr>
              <a:t>2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A8F2FA8-63BC-E4E8-9828-98C76ABFFB47}"/>
              </a:ext>
            </a:extLst>
          </p:cNvPr>
          <p:cNvCxnSpPr>
            <a:stCxn id="113" idx="1"/>
            <a:endCxn id="102" idx="3"/>
          </p:cNvCxnSpPr>
          <p:nvPr/>
        </p:nvCxnSpPr>
        <p:spPr>
          <a:xfrm flipH="1">
            <a:off x="9682392" y="3810920"/>
            <a:ext cx="483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E5D26B3-AF27-8754-B73B-381D8212C25E}"/>
              </a:ext>
            </a:extLst>
          </p:cNvPr>
          <p:cNvCxnSpPr>
            <a:stCxn id="119" idx="1"/>
            <a:endCxn id="106" idx="3"/>
          </p:cNvCxnSpPr>
          <p:nvPr/>
        </p:nvCxnSpPr>
        <p:spPr>
          <a:xfrm flipH="1" flipV="1">
            <a:off x="9707164" y="5606052"/>
            <a:ext cx="458984" cy="1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B64DC8F-48AA-18DE-8088-88F7D31281EF}"/>
              </a:ext>
            </a:extLst>
          </p:cNvPr>
          <p:cNvCxnSpPr>
            <a:stCxn id="113" idx="0"/>
            <a:endCxn id="102" idx="0"/>
          </p:cNvCxnSpPr>
          <p:nvPr/>
        </p:nvCxnSpPr>
        <p:spPr>
          <a:xfrm rot="16200000" flipV="1">
            <a:off x="9924270" y="2334279"/>
            <a:ext cx="12700" cy="2076195"/>
          </a:xfrm>
          <a:prstGeom prst="curvedConnector3">
            <a:avLst>
              <a:gd name="adj1" fmla="val 355133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E4606F37-0707-E83F-21F6-89D96DC5335F}"/>
              </a:ext>
            </a:extLst>
          </p:cNvPr>
          <p:cNvCxnSpPr>
            <a:stCxn id="119" idx="0"/>
            <a:endCxn id="106" idx="0"/>
          </p:cNvCxnSpPr>
          <p:nvPr/>
        </p:nvCxnSpPr>
        <p:spPr>
          <a:xfrm rot="16200000" flipV="1">
            <a:off x="9936120" y="4142334"/>
            <a:ext cx="1073" cy="2051424"/>
          </a:xfrm>
          <a:prstGeom prst="curvedConnector3">
            <a:avLst>
              <a:gd name="adj1" fmla="val 501946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2C4759B-23A2-53CC-0100-3AEADB03540C}"/>
              </a:ext>
            </a:extLst>
          </p:cNvPr>
          <p:cNvSpPr txBox="1"/>
          <p:nvPr/>
        </p:nvSpPr>
        <p:spPr>
          <a:xfrm>
            <a:off x="9883877" y="2434103"/>
            <a:ext cx="2169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Hanken Grotesk" pitchFamily="2" charset="77"/>
              </a:rPr>
              <a:t>Happened Before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6CCE6C-FDFF-31DD-A361-615BE58A7AF9}"/>
              </a:ext>
            </a:extLst>
          </p:cNvPr>
          <p:cNvSpPr txBox="1"/>
          <p:nvPr/>
        </p:nvSpPr>
        <p:spPr>
          <a:xfrm>
            <a:off x="9924269" y="4343815"/>
            <a:ext cx="2169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Hanken Grotesk" pitchFamily="2" charset="77"/>
              </a:rPr>
              <a:t>Happened Before</a:t>
            </a:r>
          </a:p>
        </p:txBody>
      </p:sp>
    </p:spTree>
    <p:extLst>
      <p:ext uri="{BB962C8B-B14F-4D97-AF65-F5344CB8AC3E}">
        <p14:creationId xmlns:p14="http://schemas.microsoft.com/office/powerpoint/2010/main" val="1472234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63957-FA5C-37BF-2E57-ABA2F39CE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3390-03AE-FF02-FA0F-BAF538244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Insight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B8C54D-6B07-BBFF-8996-3403F3EFB913}"/>
              </a:ext>
            </a:extLst>
          </p:cNvPr>
          <p:cNvGrpSpPr/>
          <p:nvPr/>
        </p:nvGrpSpPr>
        <p:grpSpPr>
          <a:xfrm>
            <a:off x="643701" y="1599101"/>
            <a:ext cx="3306618" cy="1282719"/>
            <a:chOff x="2789382" y="2870200"/>
            <a:chExt cx="3306618" cy="1282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075CC49-1E13-78C5-5D93-D0A9E16E5FF9}"/>
                </a:ext>
              </a:extLst>
            </p:cNvPr>
            <p:cNvSpPr/>
            <p:nvPr/>
          </p:nvSpPr>
          <p:spPr>
            <a:xfrm>
              <a:off x="2789382" y="2870200"/>
              <a:ext cx="3186545" cy="11938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95A3D58B-BD2D-60A8-E913-828556BCF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9854" y="2870200"/>
              <a:ext cx="1256146" cy="11176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801253-A1DF-8311-ED05-4E416B2B31C8}"/>
                </a:ext>
              </a:extLst>
            </p:cNvPr>
            <p:cNvGrpSpPr/>
            <p:nvPr/>
          </p:nvGrpSpPr>
          <p:grpSpPr>
            <a:xfrm>
              <a:off x="2917829" y="2983346"/>
              <a:ext cx="1293523" cy="1169573"/>
              <a:chOff x="1682991" y="2684906"/>
              <a:chExt cx="2139695" cy="193562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78040F3-F70D-8816-32EF-7626A24DC3E8}"/>
                  </a:ext>
                </a:extLst>
              </p:cNvPr>
              <p:cNvGrpSpPr/>
              <p:nvPr/>
            </p:nvGrpSpPr>
            <p:grpSpPr>
              <a:xfrm>
                <a:off x="1682991" y="2684906"/>
                <a:ext cx="2139695" cy="1935621"/>
                <a:chOff x="3340806" y="2993417"/>
                <a:chExt cx="1225296" cy="1108433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EA6AFB4D-F92B-C7AA-9C0D-437E1E60825B}"/>
                    </a:ext>
                  </a:extLst>
                </p:cNvPr>
                <p:cNvSpPr/>
                <p:nvPr/>
              </p:nvSpPr>
              <p:spPr>
                <a:xfrm>
                  <a:off x="3340806" y="2993417"/>
                  <a:ext cx="871164" cy="871165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" name="Graphic 7" descr="Lock outline">
                  <a:extLst>
                    <a:ext uri="{FF2B5EF4-FFF2-40B4-BE49-F238E27FC236}">
                      <a16:creationId xmlns:a16="http://schemas.microsoft.com/office/drawing/2014/main" id="{E0CECC58-94F8-58F6-AC03-D39072B4C5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7838" y="3393586"/>
                  <a:ext cx="708264" cy="708264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ED68C90-5190-6E2D-DE50-02B2E8074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1298" y="2838822"/>
                <a:ext cx="1004671" cy="1213455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C41B65-3751-C9D4-B98D-5AD9D70F5453}"/>
              </a:ext>
            </a:extLst>
          </p:cNvPr>
          <p:cNvGrpSpPr/>
          <p:nvPr/>
        </p:nvGrpSpPr>
        <p:grpSpPr>
          <a:xfrm>
            <a:off x="643701" y="3289167"/>
            <a:ext cx="3306618" cy="1282719"/>
            <a:chOff x="2789382" y="2870200"/>
            <a:chExt cx="3306618" cy="1282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9856AF-1E99-9988-2BEF-1C92FE5DB8BF}"/>
                </a:ext>
              </a:extLst>
            </p:cNvPr>
            <p:cNvSpPr/>
            <p:nvPr/>
          </p:nvSpPr>
          <p:spPr>
            <a:xfrm>
              <a:off x="2789382" y="2870200"/>
              <a:ext cx="3186545" cy="11938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Database outline">
              <a:extLst>
                <a:ext uri="{FF2B5EF4-FFF2-40B4-BE49-F238E27FC236}">
                  <a16:creationId xmlns:a16="http://schemas.microsoft.com/office/drawing/2014/main" id="{06D50359-F519-22B7-F011-155F32195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9854" y="2870200"/>
              <a:ext cx="1256146" cy="11176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0F329AF-FAE4-5B54-C3A1-32532BE0C341}"/>
                </a:ext>
              </a:extLst>
            </p:cNvPr>
            <p:cNvGrpSpPr/>
            <p:nvPr/>
          </p:nvGrpSpPr>
          <p:grpSpPr>
            <a:xfrm>
              <a:off x="2917829" y="2983346"/>
              <a:ext cx="1293523" cy="1169573"/>
              <a:chOff x="3340806" y="2993417"/>
              <a:chExt cx="1225296" cy="110843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F46C68-7ACC-8CBF-42EB-2F9B4CEABF6C}"/>
                  </a:ext>
                </a:extLst>
              </p:cNvPr>
              <p:cNvSpPr/>
              <p:nvPr/>
            </p:nvSpPr>
            <p:spPr>
              <a:xfrm>
                <a:off x="3340806" y="2993417"/>
                <a:ext cx="871164" cy="871165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Graphic 17" descr="Lock outline">
                <a:extLst>
                  <a:ext uri="{FF2B5EF4-FFF2-40B4-BE49-F238E27FC236}">
                    <a16:creationId xmlns:a16="http://schemas.microsoft.com/office/drawing/2014/main" id="{61BA65BD-3A88-1248-7F8A-7EC13268D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57838" y="3393586"/>
                <a:ext cx="708264" cy="708264"/>
              </a:xfrm>
              <a:prstGeom prst="rect">
                <a:avLst/>
              </a:prstGeom>
            </p:spPr>
          </p:pic>
        </p:grp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E8BB2AF-2B32-6909-7DFC-0778710BB5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030" t="12600" r="13457" b="12009"/>
          <a:stretch>
            <a:fillRect/>
          </a:stretch>
        </p:blipFill>
        <p:spPr>
          <a:xfrm>
            <a:off x="963167" y="3582421"/>
            <a:ext cx="541913" cy="56341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D7B325CB-F94C-B68F-2140-622581219054}"/>
              </a:ext>
            </a:extLst>
          </p:cNvPr>
          <p:cNvGrpSpPr/>
          <p:nvPr/>
        </p:nvGrpSpPr>
        <p:grpSpPr>
          <a:xfrm>
            <a:off x="643701" y="4979233"/>
            <a:ext cx="3306618" cy="1282719"/>
            <a:chOff x="643701" y="4380345"/>
            <a:chExt cx="3306618" cy="12827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5948CB4-9ADD-33ED-6C93-F806FD9BD98F}"/>
                </a:ext>
              </a:extLst>
            </p:cNvPr>
            <p:cNvGrpSpPr/>
            <p:nvPr/>
          </p:nvGrpSpPr>
          <p:grpSpPr>
            <a:xfrm>
              <a:off x="643701" y="4380345"/>
              <a:ext cx="3306618" cy="1282719"/>
              <a:chOff x="2789382" y="2870200"/>
              <a:chExt cx="3306618" cy="128271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2739C3A-3512-2335-6D62-485C81D9BCAE}"/>
                  </a:ext>
                </a:extLst>
              </p:cNvPr>
              <p:cNvSpPr/>
              <p:nvPr/>
            </p:nvSpPr>
            <p:spPr>
              <a:xfrm>
                <a:off x="2789382" y="2870200"/>
                <a:ext cx="3186545" cy="1193800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Graphic 47" descr="Database outline">
                <a:extLst>
                  <a:ext uri="{FF2B5EF4-FFF2-40B4-BE49-F238E27FC236}">
                    <a16:creationId xmlns:a16="http://schemas.microsoft.com/office/drawing/2014/main" id="{0E81FC80-308A-0F3C-0214-207140DBE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39854" y="2870200"/>
                <a:ext cx="1256146" cy="1117600"/>
              </a:xfrm>
              <a:prstGeom prst="rect">
                <a:avLst/>
              </a:prstGeom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54B88B-787A-EBBC-0336-838FAFEB6876}"/>
                  </a:ext>
                </a:extLst>
              </p:cNvPr>
              <p:cNvGrpSpPr/>
              <p:nvPr/>
            </p:nvGrpSpPr>
            <p:grpSpPr>
              <a:xfrm>
                <a:off x="2917829" y="2983346"/>
                <a:ext cx="1293523" cy="1169573"/>
                <a:chOff x="3340806" y="2993417"/>
                <a:chExt cx="1225296" cy="1108433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7DDE046-8B83-A808-5B10-F90FC0B8DB51}"/>
                    </a:ext>
                  </a:extLst>
                </p:cNvPr>
                <p:cNvSpPr/>
                <p:nvPr/>
              </p:nvSpPr>
              <p:spPr>
                <a:xfrm>
                  <a:off x="3340806" y="2993417"/>
                  <a:ext cx="871164" cy="871165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1" name="Graphic 50" descr="Lock outline">
                  <a:extLst>
                    <a:ext uri="{FF2B5EF4-FFF2-40B4-BE49-F238E27FC236}">
                      <a16:creationId xmlns:a16="http://schemas.microsoft.com/office/drawing/2014/main" id="{77E89DDD-33B1-70A9-B983-8F01EB38E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7838" y="3393586"/>
                  <a:ext cx="708264" cy="7082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89A19B9-0DEE-D4DC-B155-15DD4BFA8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4030" t="12600" r="13457" b="12009"/>
            <a:stretch>
              <a:fillRect/>
            </a:stretch>
          </p:blipFill>
          <p:spPr>
            <a:xfrm>
              <a:off x="963167" y="4673599"/>
              <a:ext cx="541913" cy="56341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0CBE57-1F7B-90F3-0396-AEC9CD97FCAC}"/>
              </a:ext>
            </a:extLst>
          </p:cNvPr>
          <p:cNvGrpSpPr/>
          <p:nvPr/>
        </p:nvGrpSpPr>
        <p:grpSpPr>
          <a:xfrm>
            <a:off x="4453931" y="1430218"/>
            <a:ext cx="3058881" cy="1531565"/>
            <a:chOff x="6331724" y="1807282"/>
            <a:chExt cx="4931972" cy="3028216"/>
          </a:xfrm>
        </p:grpSpPr>
        <p:pic>
          <p:nvPicPr>
            <p:cNvPr id="21" name="Graphic 20" descr="Database outline">
              <a:extLst>
                <a:ext uri="{FF2B5EF4-FFF2-40B4-BE49-F238E27FC236}">
                  <a16:creationId xmlns:a16="http://schemas.microsoft.com/office/drawing/2014/main" id="{26347393-33CB-6C5F-BCB4-6CAA71BE3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299" y="1807282"/>
              <a:ext cx="1256147" cy="1117601"/>
            </a:xfrm>
            <a:prstGeom prst="rect">
              <a:avLst/>
            </a:prstGeom>
          </p:spPr>
        </p:pic>
        <p:pic>
          <p:nvPicPr>
            <p:cNvPr id="22" name="Graphic 21" descr="Database outline">
              <a:extLst>
                <a:ext uri="{FF2B5EF4-FFF2-40B4-BE49-F238E27FC236}">
                  <a16:creationId xmlns:a16="http://schemas.microsoft.com/office/drawing/2014/main" id="{FE19B905-B158-CF51-A6D5-E227C7ACC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31724" y="2780404"/>
              <a:ext cx="1256147" cy="1117601"/>
            </a:xfrm>
            <a:prstGeom prst="rect">
              <a:avLst/>
            </a:prstGeom>
          </p:spPr>
        </p:pic>
        <p:pic>
          <p:nvPicPr>
            <p:cNvPr id="23" name="Graphic 22" descr="Database outline">
              <a:extLst>
                <a:ext uri="{FF2B5EF4-FFF2-40B4-BE49-F238E27FC236}">
                  <a16:creationId xmlns:a16="http://schemas.microsoft.com/office/drawing/2014/main" id="{E300AA0D-404B-F814-842E-7174465BB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7549" y="2780403"/>
              <a:ext cx="1256147" cy="1117601"/>
            </a:xfrm>
            <a:prstGeom prst="rect">
              <a:avLst/>
            </a:prstGeom>
          </p:spPr>
        </p:pic>
        <p:pic>
          <p:nvPicPr>
            <p:cNvPr id="24" name="Graphic 23" descr="Database outline">
              <a:extLst>
                <a:ext uri="{FF2B5EF4-FFF2-40B4-BE49-F238E27FC236}">
                  <a16:creationId xmlns:a16="http://schemas.microsoft.com/office/drawing/2014/main" id="{72C7D970-7662-1B15-5BBA-276467EBE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298" y="3717897"/>
              <a:ext cx="1256147" cy="1117601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B065A5A-8C12-55E4-549F-419F42EB2FE5}"/>
                </a:ext>
              </a:extLst>
            </p:cNvPr>
            <p:cNvCxnSpPr>
              <a:endCxn id="22" idx="0"/>
            </p:cNvCxnSpPr>
            <p:nvPr/>
          </p:nvCxnSpPr>
          <p:spPr>
            <a:xfrm flipH="1">
              <a:off x="6959798" y="2366082"/>
              <a:ext cx="1136500" cy="41432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169A625-E91B-FF92-C76C-1E24F81661D5}"/>
                </a:ext>
              </a:extLst>
            </p:cNvPr>
            <p:cNvCxnSpPr>
              <a:endCxn id="24" idx="0"/>
            </p:cNvCxnSpPr>
            <p:nvPr/>
          </p:nvCxnSpPr>
          <p:spPr>
            <a:xfrm>
              <a:off x="8724371" y="2947049"/>
              <a:ext cx="1" cy="770848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39E2F58-AFBD-5382-2CB5-BCF64DBB873A}"/>
                </a:ext>
              </a:extLst>
            </p:cNvPr>
            <p:cNvCxnSpPr>
              <a:cxnSpLocks/>
            </p:cNvCxnSpPr>
            <p:nvPr/>
          </p:nvCxnSpPr>
          <p:spPr>
            <a:xfrm>
              <a:off x="9352445" y="2366082"/>
              <a:ext cx="1190586" cy="414321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FF1DC8A-DA96-220C-1D1A-56FCED1AF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2445" y="3898004"/>
              <a:ext cx="1190586" cy="37869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B72E612-6D8D-2BC0-4859-2AFB3E488F6C}"/>
                </a:ext>
              </a:extLst>
            </p:cNvPr>
            <p:cNvCxnSpPr>
              <a:endCxn id="22" idx="2"/>
            </p:cNvCxnSpPr>
            <p:nvPr/>
          </p:nvCxnSpPr>
          <p:spPr>
            <a:xfrm flipH="1" flipV="1">
              <a:off x="6959798" y="3898005"/>
              <a:ext cx="1136500" cy="37869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60432B0-0D0B-D5C8-27AE-95E3A6B2D3FD}"/>
                </a:ext>
              </a:extLst>
            </p:cNvPr>
            <p:cNvCxnSpPr>
              <a:cxnSpLocks/>
            </p:cNvCxnSpPr>
            <p:nvPr/>
          </p:nvCxnSpPr>
          <p:spPr>
            <a:xfrm>
              <a:off x="7587871" y="3339203"/>
              <a:ext cx="235986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94ED773-B71F-D7A6-9F41-9C5E9E8CD7FF}"/>
              </a:ext>
            </a:extLst>
          </p:cNvPr>
          <p:cNvSpPr txBox="1"/>
          <p:nvPr/>
        </p:nvSpPr>
        <p:spPr>
          <a:xfrm>
            <a:off x="686393" y="3806078"/>
            <a:ext cx="608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Hanken Grotesk" pitchFamily="2" charset="77"/>
              </a:rPr>
              <a:t>1</a:t>
            </a:r>
            <a:endParaRPr lang="en-US">
              <a:latin typeface="Hanken Grotesk" pitchFamily="2" charset="7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34F6E1E-163F-15E2-F0B3-EA6C0516B6E4}"/>
              </a:ext>
            </a:extLst>
          </p:cNvPr>
          <p:cNvSpPr txBox="1"/>
          <p:nvPr/>
        </p:nvSpPr>
        <p:spPr>
          <a:xfrm>
            <a:off x="709931" y="5478412"/>
            <a:ext cx="608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Hanken Grotesk" pitchFamily="2" charset="77"/>
              </a:rPr>
              <a:t>2</a:t>
            </a:r>
            <a:endParaRPr lang="en-US">
              <a:latin typeface="Hanken Grotesk" pitchFamily="2" charset="77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3DEAF23-F9B0-2B2E-319A-B18F84B8D208}"/>
              </a:ext>
            </a:extLst>
          </p:cNvPr>
          <p:cNvGrpSpPr/>
          <p:nvPr/>
        </p:nvGrpSpPr>
        <p:grpSpPr>
          <a:xfrm>
            <a:off x="8089952" y="1556918"/>
            <a:ext cx="1592440" cy="877086"/>
            <a:chOff x="5599289" y="4979233"/>
            <a:chExt cx="2167467" cy="1193800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04AD2065-BA41-1D2C-BFFA-3B86B10E8DD2}"/>
                </a:ext>
              </a:extLst>
            </p:cNvPr>
            <p:cNvSpPr/>
            <p:nvPr/>
          </p:nvSpPr>
          <p:spPr>
            <a:xfrm>
              <a:off x="5599289" y="4979233"/>
              <a:ext cx="2167467" cy="11938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813C6F7-C734-0A4B-9CED-0326E998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9737" y="5209526"/>
              <a:ext cx="607360" cy="733214"/>
            </a:xfrm>
            <a:prstGeom prst="rect">
              <a:avLst/>
            </a:prstGeom>
          </p:spPr>
        </p:pic>
        <p:sp>
          <p:nvSpPr>
            <p:cNvPr id="68" name="Vertical Scroll 67">
              <a:extLst>
                <a:ext uri="{FF2B5EF4-FFF2-40B4-BE49-F238E27FC236}">
                  <a16:creationId xmlns:a16="http://schemas.microsoft.com/office/drawing/2014/main" id="{F5339180-BFE3-2F0F-E138-BEE390208024}"/>
                </a:ext>
              </a:extLst>
            </p:cNvPr>
            <p:cNvSpPr/>
            <p:nvPr/>
          </p:nvSpPr>
          <p:spPr>
            <a:xfrm>
              <a:off x="6486484" y="5150038"/>
              <a:ext cx="1120885" cy="803899"/>
            </a:xfrm>
            <a:prstGeom prst="verticalScrol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Latest Greatest GPT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16D213B-4D5E-B75B-2E5C-95E52435E0A9}"/>
              </a:ext>
            </a:extLst>
          </p:cNvPr>
          <p:cNvGrpSpPr/>
          <p:nvPr/>
        </p:nvGrpSpPr>
        <p:grpSpPr>
          <a:xfrm>
            <a:off x="4548566" y="3120284"/>
            <a:ext cx="3058881" cy="1531565"/>
            <a:chOff x="6331724" y="1807282"/>
            <a:chExt cx="4931972" cy="3028216"/>
          </a:xfrm>
        </p:grpSpPr>
        <p:pic>
          <p:nvPicPr>
            <p:cNvPr id="60" name="Graphic 59" descr="Database outline">
              <a:extLst>
                <a:ext uri="{FF2B5EF4-FFF2-40B4-BE49-F238E27FC236}">
                  <a16:creationId xmlns:a16="http://schemas.microsoft.com/office/drawing/2014/main" id="{529CA263-9410-1BA3-88A6-205878DFC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299" y="1807282"/>
              <a:ext cx="1256147" cy="1117601"/>
            </a:xfrm>
            <a:prstGeom prst="rect">
              <a:avLst/>
            </a:prstGeom>
          </p:spPr>
        </p:pic>
        <p:pic>
          <p:nvPicPr>
            <p:cNvPr id="61" name="Graphic 60" descr="Database outline">
              <a:extLst>
                <a:ext uri="{FF2B5EF4-FFF2-40B4-BE49-F238E27FC236}">
                  <a16:creationId xmlns:a16="http://schemas.microsoft.com/office/drawing/2014/main" id="{693A75EA-E577-DE38-7A6E-69B86CF71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31724" y="2780404"/>
              <a:ext cx="1256147" cy="1117601"/>
            </a:xfrm>
            <a:prstGeom prst="rect">
              <a:avLst/>
            </a:prstGeom>
          </p:spPr>
        </p:pic>
        <p:pic>
          <p:nvPicPr>
            <p:cNvPr id="62" name="Graphic 61" descr="Database outline">
              <a:extLst>
                <a:ext uri="{FF2B5EF4-FFF2-40B4-BE49-F238E27FC236}">
                  <a16:creationId xmlns:a16="http://schemas.microsoft.com/office/drawing/2014/main" id="{FA3256F6-C7B6-270D-C1BF-11A4603D7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7549" y="2780403"/>
              <a:ext cx="1256147" cy="1117601"/>
            </a:xfrm>
            <a:prstGeom prst="rect">
              <a:avLst/>
            </a:prstGeom>
          </p:spPr>
        </p:pic>
        <p:pic>
          <p:nvPicPr>
            <p:cNvPr id="63" name="Graphic 62" descr="Database outline">
              <a:extLst>
                <a:ext uri="{FF2B5EF4-FFF2-40B4-BE49-F238E27FC236}">
                  <a16:creationId xmlns:a16="http://schemas.microsoft.com/office/drawing/2014/main" id="{6E7489E1-EE59-BCDF-E6B9-82783D315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298" y="3717897"/>
              <a:ext cx="1256147" cy="1117601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45E7149-F39D-D943-6384-8CB3DD38AB70}"/>
                </a:ext>
              </a:extLst>
            </p:cNvPr>
            <p:cNvCxnSpPr>
              <a:endCxn id="61" idx="0"/>
            </p:cNvCxnSpPr>
            <p:nvPr/>
          </p:nvCxnSpPr>
          <p:spPr>
            <a:xfrm flipH="1">
              <a:off x="6959798" y="2366082"/>
              <a:ext cx="1136500" cy="41432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E0D488A-D575-C3FE-FEE7-D22898207D78}"/>
                </a:ext>
              </a:extLst>
            </p:cNvPr>
            <p:cNvCxnSpPr>
              <a:endCxn id="63" idx="0"/>
            </p:cNvCxnSpPr>
            <p:nvPr/>
          </p:nvCxnSpPr>
          <p:spPr>
            <a:xfrm>
              <a:off x="8724371" y="2947049"/>
              <a:ext cx="1" cy="770848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0951B09-0CA3-C104-3D12-935B7557F0CC}"/>
                </a:ext>
              </a:extLst>
            </p:cNvPr>
            <p:cNvCxnSpPr>
              <a:cxnSpLocks/>
            </p:cNvCxnSpPr>
            <p:nvPr/>
          </p:nvCxnSpPr>
          <p:spPr>
            <a:xfrm>
              <a:off x="9352445" y="2366082"/>
              <a:ext cx="1190586" cy="414321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C20322E-AF9E-53B2-C20A-0E578E0AA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2445" y="3898004"/>
              <a:ext cx="1190586" cy="37869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C749DCD-31C8-978D-ACCF-0E1DB4EFE4E5}"/>
                </a:ext>
              </a:extLst>
            </p:cNvPr>
            <p:cNvCxnSpPr>
              <a:endCxn id="61" idx="2"/>
            </p:cNvCxnSpPr>
            <p:nvPr/>
          </p:nvCxnSpPr>
          <p:spPr>
            <a:xfrm flipH="1" flipV="1">
              <a:off x="6959798" y="3898005"/>
              <a:ext cx="1136500" cy="37869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1B896E83-8964-0516-B91D-E4247DF22365}"/>
                </a:ext>
              </a:extLst>
            </p:cNvPr>
            <p:cNvCxnSpPr>
              <a:cxnSpLocks/>
            </p:cNvCxnSpPr>
            <p:nvPr/>
          </p:nvCxnSpPr>
          <p:spPr>
            <a:xfrm>
              <a:off x="7587871" y="3339203"/>
              <a:ext cx="235986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44727CF-CF3A-84F6-83A6-EA4180A0EBDA}"/>
              </a:ext>
            </a:extLst>
          </p:cNvPr>
          <p:cNvGrpSpPr/>
          <p:nvPr/>
        </p:nvGrpSpPr>
        <p:grpSpPr>
          <a:xfrm>
            <a:off x="4548566" y="4730387"/>
            <a:ext cx="3058881" cy="1531565"/>
            <a:chOff x="6331724" y="1807282"/>
            <a:chExt cx="4931972" cy="3028216"/>
          </a:xfrm>
        </p:grpSpPr>
        <p:pic>
          <p:nvPicPr>
            <p:cNvPr id="89" name="Graphic 88" descr="Database outline">
              <a:extLst>
                <a:ext uri="{FF2B5EF4-FFF2-40B4-BE49-F238E27FC236}">
                  <a16:creationId xmlns:a16="http://schemas.microsoft.com/office/drawing/2014/main" id="{414B1D48-8A90-E843-9E9C-89EB4810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299" y="1807282"/>
              <a:ext cx="1256147" cy="1117601"/>
            </a:xfrm>
            <a:prstGeom prst="rect">
              <a:avLst/>
            </a:prstGeom>
          </p:spPr>
        </p:pic>
        <p:pic>
          <p:nvPicPr>
            <p:cNvPr id="90" name="Graphic 89" descr="Database outline">
              <a:extLst>
                <a:ext uri="{FF2B5EF4-FFF2-40B4-BE49-F238E27FC236}">
                  <a16:creationId xmlns:a16="http://schemas.microsoft.com/office/drawing/2014/main" id="{FA6B7148-8438-8EDA-A037-6A60ECD9C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31724" y="2780404"/>
              <a:ext cx="1256147" cy="1117601"/>
            </a:xfrm>
            <a:prstGeom prst="rect">
              <a:avLst/>
            </a:prstGeom>
          </p:spPr>
        </p:pic>
        <p:pic>
          <p:nvPicPr>
            <p:cNvPr id="91" name="Graphic 90" descr="Database outline">
              <a:extLst>
                <a:ext uri="{FF2B5EF4-FFF2-40B4-BE49-F238E27FC236}">
                  <a16:creationId xmlns:a16="http://schemas.microsoft.com/office/drawing/2014/main" id="{B2578CFF-5B7F-5D6E-FB91-85A83702C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7549" y="2780403"/>
              <a:ext cx="1256147" cy="1117601"/>
            </a:xfrm>
            <a:prstGeom prst="rect">
              <a:avLst/>
            </a:prstGeom>
          </p:spPr>
        </p:pic>
        <p:pic>
          <p:nvPicPr>
            <p:cNvPr id="92" name="Graphic 91" descr="Database outline">
              <a:extLst>
                <a:ext uri="{FF2B5EF4-FFF2-40B4-BE49-F238E27FC236}">
                  <a16:creationId xmlns:a16="http://schemas.microsoft.com/office/drawing/2014/main" id="{9E95BBFA-0849-6BB0-4D35-BB977C5DD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298" y="3717897"/>
              <a:ext cx="1256147" cy="1117601"/>
            </a:xfrm>
            <a:prstGeom prst="rect">
              <a:avLst/>
            </a:prstGeom>
          </p:spPr>
        </p:pic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827948D-0368-345C-5FD7-D00A11A032C1}"/>
                </a:ext>
              </a:extLst>
            </p:cNvPr>
            <p:cNvCxnSpPr>
              <a:endCxn id="90" idx="0"/>
            </p:cNvCxnSpPr>
            <p:nvPr/>
          </p:nvCxnSpPr>
          <p:spPr>
            <a:xfrm flipH="1">
              <a:off x="6959798" y="2366082"/>
              <a:ext cx="1136500" cy="41432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C380EEB-6042-7042-9134-C72D32CF2017}"/>
                </a:ext>
              </a:extLst>
            </p:cNvPr>
            <p:cNvCxnSpPr>
              <a:endCxn id="92" idx="0"/>
            </p:cNvCxnSpPr>
            <p:nvPr/>
          </p:nvCxnSpPr>
          <p:spPr>
            <a:xfrm>
              <a:off x="8724371" y="2947049"/>
              <a:ext cx="1" cy="770848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BBDF4289-E43F-C165-5318-3525B2D02ADE}"/>
                </a:ext>
              </a:extLst>
            </p:cNvPr>
            <p:cNvCxnSpPr>
              <a:cxnSpLocks/>
            </p:cNvCxnSpPr>
            <p:nvPr/>
          </p:nvCxnSpPr>
          <p:spPr>
            <a:xfrm>
              <a:off x="9352445" y="2366082"/>
              <a:ext cx="1190586" cy="414321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B623C42-8FB5-E344-B3CF-8771D3449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2445" y="3898004"/>
              <a:ext cx="1190586" cy="37869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F76BDAB-DCC9-758A-A249-2A0B24E6A296}"/>
                </a:ext>
              </a:extLst>
            </p:cNvPr>
            <p:cNvCxnSpPr>
              <a:endCxn id="90" idx="2"/>
            </p:cNvCxnSpPr>
            <p:nvPr/>
          </p:nvCxnSpPr>
          <p:spPr>
            <a:xfrm flipH="1" flipV="1">
              <a:off x="6959798" y="3898005"/>
              <a:ext cx="1136500" cy="37869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717341C-E2F1-4DEE-CD7C-684148C26DBE}"/>
                </a:ext>
              </a:extLst>
            </p:cNvPr>
            <p:cNvCxnSpPr>
              <a:cxnSpLocks/>
            </p:cNvCxnSpPr>
            <p:nvPr/>
          </p:nvCxnSpPr>
          <p:spPr>
            <a:xfrm>
              <a:off x="7587871" y="3339203"/>
              <a:ext cx="235986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D7D7DB8-3864-8A69-2417-C553E906372B}"/>
              </a:ext>
            </a:extLst>
          </p:cNvPr>
          <p:cNvGrpSpPr/>
          <p:nvPr/>
        </p:nvGrpSpPr>
        <p:grpSpPr>
          <a:xfrm>
            <a:off x="8089952" y="3372377"/>
            <a:ext cx="1592440" cy="877086"/>
            <a:chOff x="5599289" y="4979233"/>
            <a:chExt cx="2167467" cy="1193800"/>
          </a:xfrm>
        </p:grpSpPr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384CBD84-50C6-7406-08F9-526B7EC2F9AE}"/>
                </a:ext>
              </a:extLst>
            </p:cNvPr>
            <p:cNvSpPr/>
            <p:nvPr/>
          </p:nvSpPr>
          <p:spPr>
            <a:xfrm>
              <a:off x="5599289" y="4979233"/>
              <a:ext cx="2167467" cy="11938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EE03D26-241B-C69E-DC65-749758B5C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9737" y="5209526"/>
              <a:ext cx="607360" cy="733214"/>
            </a:xfrm>
            <a:prstGeom prst="rect">
              <a:avLst/>
            </a:prstGeom>
          </p:spPr>
        </p:pic>
        <p:sp>
          <p:nvSpPr>
            <p:cNvPr id="104" name="Vertical Scroll 103">
              <a:extLst>
                <a:ext uri="{FF2B5EF4-FFF2-40B4-BE49-F238E27FC236}">
                  <a16:creationId xmlns:a16="http://schemas.microsoft.com/office/drawing/2014/main" id="{D4C7DD4E-B5D1-8087-3802-AA8CE0D346C1}"/>
                </a:ext>
              </a:extLst>
            </p:cNvPr>
            <p:cNvSpPr/>
            <p:nvPr/>
          </p:nvSpPr>
          <p:spPr>
            <a:xfrm>
              <a:off x="6486484" y="5150038"/>
              <a:ext cx="1120885" cy="803899"/>
            </a:xfrm>
            <a:prstGeom prst="verticalScrol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Latest Greatest GPT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211549A-D9DC-3BA5-532C-9F8806CA6667}"/>
              </a:ext>
            </a:extLst>
          </p:cNvPr>
          <p:cNvGrpSpPr/>
          <p:nvPr/>
        </p:nvGrpSpPr>
        <p:grpSpPr>
          <a:xfrm>
            <a:off x="8114724" y="5167509"/>
            <a:ext cx="1592440" cy="877086"/>
            <a:chOff x="5599289" y="4979233"/>
            <a:chExt cx="2167467" cy="1193800"/>
          </a:xfrm>
        </p:grpSpPr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8F1F9C1-B5FC-72DB-1EF8-BDB0FF023AE6}"/>
                </a:ext>
              </a:extLst>
            </p:cNvPr>
            <p:cNvSpPr/>
            <p:nvPr/>
          </p:nvSpPr>
          <p:spPr>
            <a:xfrm>
              <a:off x="5599289" y="4979233"/>
              <a:ext cx="2167467" cy="11938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E15CB50-7025-F96C-6781-79C59464A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9737" y="5209526"/>
              <a:ext cx="607360" cy="733214"/>
            </a:xfrm>
            <a:prstGeom prst="rect">
              <a:avLst/>
            </a:prstGeom>
          </p:spPr>
        </p:pic>
        <p:sp>
          <p:nvSpPr>
            <p:cNvPr id="108" name="Vertical Scroll 107">
              <a:extLst>
                <a:ext uri="{FF2B5EF4-FFF2-40B4-BE49-F238E27FC236}">
                  <a16:creationId xmlns:a16="http://schemas.microsoft.com/office/drawing/2014/main" id="{F149B87B-E56D-60F4-3E8D-BC156BE8A83A}"/>
                </a:ext>
              </a:extLst>
            </p:cNvPr>
            <p:cNvSpPr/>
            <p:nvPr/>
          </p:nvSpPr>
          <p:spPr>
            <a:xfrm>
              <a:off x="6486484" y="5150038"/>
              <a:ext cx="1120885" cy="803899"/>
            </a:xfrm>
            <a:prstGeom prst="verticalScrol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Latest Greatest GPT</a:t>
              </a:r>
            </a:p>
          </p:txBody>
        </p:sp>
      </p:grp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DEDE5F42-DFF0-0535-44FB-B85981A6FB91}"/>
              </a:ext>
            </a:extLst>
          </p:cNvPr>
          <p:cNvSpPr/>
          <p:nvPr/>
        </p:nvSpPr>
        <p:spPr>
          <a:xfrm>
            <a:off x="10166147" y="3372377"/>
            <a:ext cx="1592440" cy="87708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Vertical Scroll 113">
            <a:extLst>
              <a:ext uri="{FF2B5EF4-FFF2-40B4-BE49-F238E27FC236}">
                <a16:creationId xmlns:a16="http://schemas.microsoft.com/office/drawing/2014/main" id="{AD7B62F8-45FF-5ED6-B9A2-6638C22F95EB}"/>
              </a:ext>
            </a:extLst>
          </p:cNvPr>
          <p:cNvSpPr/>
          <p:nvPr/>
        </p:nvSpPr>
        <p:spPr>
          <a:xfrm>
            <a:off x="10817970" y="3497867"/>
            <a:ext cx="823515" cy="590625"/>
          </a:xfrm>
          <a:prstGeom prst="vertic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Client Access</a:t>
            </a: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371A6C0F-811D-BC26-2127-77257421F05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030" t="12600" r="13457" b="12009"/>
          <a:stretch>
            <a:fillRect/>
          </a:stretch>
        </p:blipFill>
        <p:spPr>
          <a:xfrm>
            <a:off x="10335357" y="3566146"/>
            <a:ext cx="398144" cy="41394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FA2A1A8F-9603-16DC-B88E-23FF26F65A51}"/>
              </a:ext>
            </a:extLst>
          </p:cNvPr>
          <p:cNvSpPr txBox="1"/>
          <p:nvPr/>
        </p:nvSpPr>
        <p:spPr>
          <a:xfrm>
            <a:off x="10121963" y="3857659"/>
            <a:ext cx="446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Hanken Grotesk" pitchFamily="2" charset="77"/>
              </a:rPr>
              <a:t>1</a:t>
            </a:r>
            <a:endParaRPr lang="en-US">
              <a:latin typeface="Hanken Grotesk" pitchFamily="2" charset="77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A7F0FC63-98D7-1A8C-4FC6-7DB994089A75}"/>
              </a:ext>
            </a:extLst>
          </p:cNvPr>
          <p:cNvSpPr/>
          <p:nvPr/>
        </p:nvSpPr>
        <p:spPr>
          <a:xfrm>
            <a:off x="10166148" y="5168582"/>
            <a:ext cx="1592439" cy="87708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Vertical Scroll 119">
            <a:extLst>
              <a:ext uri="{FF2B5EF4-FFF2-40B4-BE49-F238E27FC236}">
                <a16:creationId xmlns:a16="http://schemas.microsoft.com/office/drawing/2014/main" id="{EB94BC78-20B6-C7D5-6D9A-36DEC7DDF237}"/>
              </a:ext>
            </a:extLst>
          </p:cNvPr>
          <p:cNvSpPr/>
          <p:nvPr/>
        </p:nvSpPr>
        <p:spPr>
          <a:xfrm>
            <a:off x="10817971" y="5294073"/>
            <a:ext cx="823515" cy="590625"/>
          </a:xfrm>
          <a:prstGeom prst="vertic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Client Access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DCF7A495-66FB-B9B1-D02C-DA94ACF37FF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030" t="12600" r="13457" b="12009"/>
          <a:stretch>
            <a:fillRect/>
          </a:stretch>
        </p:blipFill>
        <p:spPr>
          <a:xfrm>
            <a:off x="10335357" y="5362351"/>
            <a:ext cx="398144" cy="41394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EE323F5-74BC-787F-B35E-40F5FF8FA197}"/>
              </a:ext>
            </a:extLst>
          </p:cNvPr>
          <p:cNvSpPr txBox="1"/>
          <p:nvPr/>
        </p:nvSpPr>
        <p:spPr>
          <a:xfrm>
            <a:off x="10166147" y="5670263"/>
            <a:ext cx="446726" cy="47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Hanken Grotesk" pitchFamily="2" charset="77"/>
              </a:rPr>
              <a:t>2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7D242D1-875E-02F6-6C15-5588709DB3DB}"/>
              </a:ext>
            </a:extLst>
          </p:cNvPr>
          <p:cNvCxnSpPr>
            <a:stCxn id="113" idx="1"/>
            <a:endCxn id="102" idx="3"/>
          </p:cNvCxnSpPr>
          <p:nvPr/>
        </p:nvCxnSpPr>
        <p:spPr>
          <a:xfrm flipH="1">
            <a:off x="9682392" y="3810920"/>
            <a:ext cx="483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2B93827-A69F-9EC8-F821-51171F2D9454}"/>
              </a:ext>
            </a:extLst>
          </p:cNvPr>
          <p:cNvCxnSpPr>
            <a:stCxn id="119" idx="1"/>
            <a:endCxn id="106" idx="3"/>
          </p:cNvCxnSpPr>
          <p:nvPr/>
        </p:nvCxnSpPr>
        <p:spPr>
          <a:xfrm flipH="1" flipV="1">
            <a:off x="9707164" y="5606052"/>
            <a:ext cx="458984" cy="1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634D86B8-4894-C2F5-884E-DABD81257FD6}"/>
              </a:ext>
            </a:extLst>
          </p:cNvPr>
          <p:cNvCxnSpPr>
            <a:stCxn id="113" idx="0"/>
            <a:endCxn id="102" idx="0"/>
          </p:cNvCxnSpPr>
          <p:nvPr/>
        </p:nvCxnSpPr>
        <p:spPr>
          <a:xfrm rot="16200000" flipV="1">
            <a:off x="9924270" y="2334279"/>
            <a:ext cx="12700" cy="2076195"/>
          </a:xfrm>
          <a:prstGeom prst="curvedConnector3">
            <a:avLst>
              <a:gd name="adj1" fmla="val 355133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A55769F2-D8CA-2BFE-8131-581280007672}"/>
              </a:ext>
            </a:extLst>
          </p:cNvPr>
          <p:cNvCxnSpPr>
            <a:stCxn id="119" idx="0"/>
            <a:endCxn id="106" idx="0"/>
          </p:cNvCxnSpPr>
          <p:nvPr/>
        </p:nvCxnSpPr>
        <p:spPr>
          <a:xfrm rot="16200000" flipV="1">
            <a:off x="9936120" y="4142334"/>
            <a:ext cx="1073" cy="2051424"/>
          </a:xfrm>
          <a:prstGeom prst="curvedConnector3">
            <a:avLst>
              <a:gd name="adj1" fmla="val 5019468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5A7267E-D5A0-B451-9B20-57E8A0875D2B}"/>
              </a:ext>
            </a:extLst>
          </p:cNvPr>
          <p:cNvSpPr txBox="1"/>
          <p:nvPr/>
        </p:nvSpPr>
        <p:spPr>
          <a:xfrm>
            <a:off x="9883877" y="2434103"/>
            <a:ext cx="2169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Hanken Grotesk" pitchFamily="2" charset="77"/>
              </a:rPr>
              <a:t>Happened Before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F01B8E-13E5-D9B5-0C1F-B983E1948E42}"/>
              </a:ext>
            </a:extLst>
          </p:cNvPr>
          <p:cNvSpPr txBox="1"/>
          <p:nvPr/>
        </p:nvSpPr>
        <p:spPr>
          <a:xfrm>
            <a:off x="9924269" y="4343815"/>
            <a:ext cx="2169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Hanken Grotesk" pitchFamily="2" charset="77"/>
              </a:rPr>
              <a:t>Happened Before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6CF8E-163E-FF07-770D-C9409E074828}"/>
              </a:ext>
            </a:extLst>
          </p:cNvPr>
          <p:cNvSpPr txBox="1"/>
          <p:nvPr/>
        </p:nvSpPr>
        <p:spPr>
          <a:xfrm>
            <a:off x="1317969" y="4882192"/>
            <a:ext cx="608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🤔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9CCA20-F6A7-A2E9-EFAD-E42E01B7AD95}"/>
              </a:ext>
            </a:extLst>
          </p:cNvPr>
          <p:cNvSpPr/>
          <p:nvPr/>
        </p:nvSpPr>
        <p:spPr>
          <a:xfrm>
            <a:off x="472611" y="4835498"/>
            <a:ext cx="3678149" cy="15036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Detective male outline">
            <a:extLst>
              <a:ext uri="{FF2B5EF4-FFF2-40B4-BE49-F238E27FC236}">
                <a16:creationId xmlns:a16="http://schemas.microsoft.com/office/drawing/2014/main" id="{D2A88A62-4992-D14E-0613-97B963CB06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35238" y="4129243"/>
            <a:ext cx="1179584" cy="1179584"/>
          </a:xfrm>
          <a:prstGeom prst="rect">
            <a:avLst/>
          </a:prstGeom>
        </p:spPr>
      </p:pic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13FFEF8C-1712-58C2-E34E-7D82C02C27C2}"/>
              </a:ext>
            </a:extLst>
          </p:cNvPr>
          <p:cNvSpPr/>
          <p:nvPr/>
        </p:nvSpPr>
        <p:spPr>
          <a:xfrm>
            <a:off x="4578820" y="2047878"/>
            <a:ext cx="7179765" cy="1847199"/>
          </a:xfrm>
          <a:prstGeom prst="wedgeRoundRectCallout">
            <a:avLst>
              <a:gd name="adj1" fmla="val -51721"/>
              <a:gd name="adj2" fmla="val 8726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Hanken Grotesk" pitchFamily="2" charset="77"/>
              </a:rPr>
              <a:t>Is the recorded response consistent with all events that happened before it?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392C7C-F672-6BC7-F76E-411120A4F336}"/>
              </a:ext>
            </a:extLst>
          </p:cNvPr>
          <p:cNvSpPr/>
          <p:nvPr/>
        </p:nvSpPr>
        <p:spPr>
          <a:xfrm>
            <a:off x="10059575" y="5021264"/>
            <a:ext cx="1805584" cy="1169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22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0FBCF-FA72-820A-0FF6-F7F11F3EC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74CA4-6951-93EE-645D-7403E4F6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Causal Logging: Vector Clocks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019783-4EE9-F1C2-EE8A-6C6D04362984}"/>
              </a:ext>
            </a:extLst>
          </p:cNvPr>
          <p:cNvGrpSpPr/>
          <p:nvPr/>
        </p:nvGrpSpPr>
        <p:grpSpPr>
          <a:xfrm>
            <a:off x="643701" y="1599101"/>
            <a:ext cx="3306618" cy="1282719"/>
            <a:chOff x="2789382" y="2870200"/>
            <a:chExt cx="3306618" cy="1282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3E7E78-8F48-F2EC-E695-B3888818FAB4}"/>
                </a:ext>
              </a:extLst>
            </p:cNvPr>
            <p:cNvSpPr/>
            <p:nvPr/>
          </p:nvSpPr>
          <p:spPr>
            <a:xfrm>
              <a:off x="2789382" y="2870200"/>
              <a:ext cx="3186545" cy="11938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Database outline">
              <a:extLst>
                <a:ext uri="{FF2B5EF4-FFF2-40B4-BE49-F238E27FC236}">
                  <a16:creationId xmlns:a16="http://schemas.microsoft.com/office/drawing/2014/main" id="{16A04944-98FB-13EB-FBA0-63AAABD33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9854" y="2870200"/>
              <a:ext cx="1256146" cy="11176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CF4EEF-A443-E5AF-5F5B-D2DFC3F5C297}"/>
                </a:ext>
              </a:extLst>
            </p:cNvPr>
            <p:cNvGrpSpPr/>
            <p:nvPr/>
          </p:nvGrpSpPr>
          <p:grpSpPr>
            <a:xfrm>
              <a:off x="2917829" y="2983346"/>
              <a:ext cx="1293523" cy="1169573"/>
              <a:chOff x="1682991" y="2684906"/>
              <a:chExt cx="2139695" cy="193562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08BB7E5-987E-21A9-3796-956105F444F7}"/>
                  </a:ext>
                </a:extLst>
              </p:cNvPr>
              <p:cNvGrpSpPr/>
              <p:nvPr/>
            </p:nvGrpSpPr>
            <p:grpSpPr>
              <a:xfrm>
                <a:off x="1682991" y="2684906"/>
                <a:ext cx="2139695" cy="1935621"/>
                <a:chOff x="3340806" y="2993417"/>
                <a:chExt cx="1225296" cy="1108433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0C1DF2D-8857-B129-B9AE-C1160172F5F3}"/>
                    </a:ext>
                  </a:extLst>
                </p:cNvPr>
                <p:cNvSpPr/>
                <p:nvPr/>
              </p:nvSpPr>
              <p:spPr>
                <a:xfrm>
                  <a:off x="3340806" y="2993417"/>
                  <a:ext cx="871164" cy="871165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" name="Graphic 7" descr="Lock outline">
                  <a:extLst>
                    <a:ext uri="{FF2B5EF4-FFF2-40B4-BE49-F238E27FC236}">
                      <a16:creationId xmlns:a16="http://schemas.microsoft.com/office/drawing/2014/main" id="{1035BD43-29F7-6B51-6676-7F6ABDAE8B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7838" y="3393586"/>
                  <a:ext cx="708264" cy="708264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6B40DFD-750F-DBDB-58AB-FC71BBF6B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1298" y="2838822"/>
                <a:ext cx="1004671" cy="1213455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B79CCD-988A-C960-ABAA-958BBE4EA133}"/>
              </a:ext>
            </a:extLst>
          </p:cNvPr>
          <p:cNvGrpSpPr/>
          <p:nvPr/>
        </p:nvGrpSpPr>
        <p:grpSpPr>
          <a:xfrm>
            <a:off x="643701" y="3289167"/>
            <a:ext cx="3306618" cy="1282719"/>
            <a:chOff x="2789382" y="2870200"/>
            <a:chExt cx="3306618" cy="1282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2B3233-0B0D-FAE9-0DF3-9A501B556D66}"/>
                </a:ext>
              </a:extLst>
            </p:cNvPr>
            <p:cNvSpPr/>
            <p:nvPr/>
          </p:nvSpPr>
          <p:spPr>
            <a:xfrm>
              <a:off x="2789382" y="2870200"/>
              <a:ext cx="3186545" cy="1193800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Database outline">
              <a:extLst>
                <a:ext uri="{FF2B5EF4-FFF2-40B4-BE49-F238E27FC236}">
                  <a16:creationId xmlns:a16="http://schemas.microsoft.com/office/drawing/2014/main" id="{15EB8770-9C9F-22C6-1F1B-DB2B7E1D7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9854" y="2870200"/>
              <a:ext cx="1256146" cy="11176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473A36C-4B70-FADB-2328-AD6438B9CDCF}"/>
                </a:ext>
              </a:extLst>
            </p:cNvPr>
            <p:cNvGrpSpPr/>
            <p:nvPr/>
          </p:nvGrpSpPr>
          <p:grpSpPr>
            <a:xfrm>
              <a:off x="2917829" y="2983346"/>
              <a:ext cx="1293523" cy="1169573"/>
              <a:chOff x="3340806" y="2993417"/>
              <a:chExt cx="1225296" cy="110843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C2164DD-435B-0AA9-8141-067DDF410B8A}"/>
                  </a:ext>
                </a:extLst>
              </p:cNvPr>
              <p:cNvSpPr/>
              <p:nvPr/>
            </p:nvSpPr>
            <p:spPr>
              <a:xfrm>
                <a:off x="3340806" y="2993417"/>
                <a:ext cx="871164" cy="871165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Graphic 17" descr="Lock outline">
                <a:extLst>
                  <a:ext uri="{FF2B5EF4-FFF2-40B4-BE49-F238E27FC236}">
                    <a16:creationId xmlns:a16="http://schemas.microsoft.com/office/drawing/2014/main" id="{5B8A3137-1FD5-8350-0520-96E28285E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57838" y="3393586"/>
                <a:ext cx="708264" cy="708264"/>
              </a:xfrm>
              <a:prstGeom prst="rect">
                <a:avLst/>
              </a:prstGeom>
            </p:spPr>
          </p:pic>
        </p:grp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52892EE-0565-3F3F-D651-0AC49DDE26A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030" t="12600" r="13457" b="12009"/>
          <a:stretch>
            <a:fillRect/>
          </a:stretch>
        </p:blipFill>
        <p:spPr>
          <a:xfrm>
            <a:off x="963167" y="3582421"/>
            <a:ext cx="541913" cy="56341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5481D1EC-E1F2-22C2-8DD1-D7E7EBB2A699}"/>
              </a:ext>
            </a:extLst>
          </p:cNvPr>
          <p:cNvGrpSpPr/>
          <p:nvPr/>
        </p:nvGrpSpPr>
        <p:grpSpPr>
          <a:xfrm>
            <a:off x="643701" y="4979233"/>
            <a:ext cx="3306618" cy="1282719"/>
            <a:chOff x="643701" y="4380345"/>
            <a:chExt cx="3306618" cy="128271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D8AF5E6-2166-508A-1462-74F4A9D06FF0}"/>
                </a:ext>
              </a:extLst>
            </p:cNvPr>
            <p:cNvGrpSpPr/>
            <p:nvPr/>
          </p:nvGrpSpPr>
          <p:grpSpPr>
            <a:xfrm>
              <a:off x="643701" y="4380345"/>
              <a:ext cx="3306618" cy="1282719"/>
              <a:chOff x="2789382" y="2870200"/>
              <a:chExt cx="3306618" cy="128271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1605038-F52E-3F40-5035-E7CE41FBEEA1}"/>
                  </a:ext>
                </a:extLst>
              </p:cNvPr>
              <p:cNvSpPr/>
              <p:nvPr/>
            </p:nvSpPr>
            <p:spPr>
              <a:xfrm>
                <a:off x="2789382" y="2870200"/>
                <a:ext cx="3186545" cy="1193800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Graphic 47" descr="Database outline">
                <a:extLst>
                  <a:ext uri="{FF2B5EF4-FFF2-40B4-BE49-F238E27FC236}">
                    <a16:creationId xmlns:a16="http://schemas.microsoft.com/office/drawing/2014/main" id="{24039325-49D8-7657-03C4-6F70F57EE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39854" y="2870200"/>
                <a:ext cx="1256146" cy="1117600"/>
              </a:xfrm>
              <a:prstGeom prst="rect">
                <a:avLst/>
              </a:prstGeom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13D2152-18C5-72E3-A0AD-E81B294F5D2C}"/>
                  </a:ext>
                </a:extLst>
              </p:cNvPr>
              <p:cNvGrpSpPr/>
              <p:nvPr/>
            </p:nvGrpSpPr>
            <p:grpSpPr>
              <a:xfrm>
                <a:off x="2917829" y="2983346"/>
                <a:ext cx="1293523" cy="1169573"/>
                <a:chOff x="3340806" y="2993417"/>
                <a:chExt cx="1225296" cy="1108433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F85B94A5-9DBB-A718-10EB-590E3593B9E4}"/>
                    </a:ext>
                  </a:extLst>
                </p:cNvPr>
                <p:cNvSpPr/>
                <p:nvPr/>
              </p:nvSpPr>
              <p:spPr>
                <a:xfrm>
                  <a:off x="3340806" y="2993417"/>
                  <a:ext cx="871164" cy="871165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1" name="Graphic 50" descr="Lock outline">
                  <a:extLst>
                    <a:ext uri="{FF2B5EF4-FFF2-40B4-BE49-F238E27FC236}">
                      <a16:creationId xmlns:a16="http://schemas.microsoft.com/office/drawing/2014/main" id="{1BAFBCB8-FEF3-3452-4E3B-0518F568D5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7838" y="3393586"/>
                  <a:ext cx="708264" cy="7082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746056B-0630-1739-37FD-ECD7DB3E1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4030" t="12600" r="13457" b="12009"/>
            <a:stretch>
              <a:fillRect/>
            </a:stretch>
          </p:blipFill>
          <p:spPr>
            <a:xfrm>
              <a:off x="963167" y="4673599"/>
              <a:ext cx="541913" cy="563419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D351946-E3EE-F74C-2E87-4F67DB19EE68}"/>
              </a:ext>
            </a:extLst>
          </p:cNvPr>
          <p:cNvSpPr txBox="1"/>
          <p:nvPr/>
        </p:nvSpPr>
        <p:spPr>
          <a:xfrm>
            <a:off x="686393" y="3806078"/>
            <a:ext cx="608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Hanken Grotesk" pitchFamily="2" charset="77"/>
              </a:rPr>
              <a:t>1</a:t>
            </a:r>
            <a:endParaRPr lang="en-US">
              <a:latin typeface="Hanken Grotesk" pitchFamily="2" charset="7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7DE475-EFCE-E903-8AC5-44E6C678A5B0}"/>
              </a:ext>
            </a:extLst>
          </p:cNvPr>
          <p:cNvSpPr txBox="1"/>
          <p:nvPr/>
        </p:nvSpPr>
        <p:spPr>
          <a:xfrm>
            <a:off x="709931" y="5478412"/>
            <a:ext cx="608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Hanken Grotesk" pitchFamily="2" charset="77"/>
              </a:rPr>
              <a:t>2</a:t>
            </a:r>
            <a:endParaRPr lang="en-US">
              <a:latin typeface="Hanken Grotesk" pitchFamily="2" charset="77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58F70C-C221-94F2-FE99-C9424310D633}"/>
              </a:ext>
            </a:extLst>
          </p:cNvPr>
          <p:cNvGrpSpPr/>
          <p:nvPr/>
        </p:nvGrpSpPr>
        <p:grpSpPr>
          <a:xfrm>
            <a:off x="8089952" y="1556918"/>
            <a:ext cx="1592440" cy="877086"/>
            <a:chOff x="5599289" y="4979233"/>
            <a:chExt cx="2167467" cy="1193800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DD66CC2C-19C9-CC17-ACD0-C833F3EF36A0}"/>
                </a:ext>
              </a:extLst>
            </p:cNvPr>
            <p:cNvSpPr/>
            <p:nvPr/>
          </p:nvSpPr>
          <p:spPr>
            <a:xfrm>
              <a:off x="5599289" y="4979233"/>
              <a:ext cx="2167467" cy="11938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D3D3DB37-30DF-F3B5-652D-02644D18D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9737" y="5209526"/>
              <a:ext cx="607360" cy="733214"/>
            </a:xfrm>
            <a:prstGeom prst="rect">
              <a:avLst/>
            </a:prstGeom>
          </p:spPr>
        </p:pic>
        <p:sp>
          <p:nvSpPr>
            <p:cNvPr id="68" name="Vertical Scroll 67">
              <a:extLst>
                <a:ext uri="{FF2B5EF4-FFF2-40B4-BE49-F238E27FC236}">
                  <a16:creationId xmlns:a16="http://schemas.microsoft.com/office/drawing/2014/main" id="{8B7C1D64-101C-5878-1E45-6260A4CE4C04}"/>
                </a:ext>
              </a:extLst>
            </p:cNvPr>
            <p:cNvSpPr/>
            <p:nvPr/>
          </p:nvSpPr>
          <p:spPr>
            <a:xfrm>
              <a:off x="6486484" y="5150038"/>
              <a:ext cx="1120885" cy="803899"/>
            </a:xfrm>
            <a:prstGeom prst="verticalScrol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Latest Greatest GPT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F6AA93-BCA0-EF65-D761-9558AEDCB237}"/>
              </a:ext>
            </a:extLst>
          </p:cNvPr>
          <p:cNvGrpSpPr/>
          <p:nvPr/>
        </p:nvGrpSpPr>
        <p:grpSpPr>
          <a:xfrm>
            <a:off x="4548566" y="3120284"/>
            <a:ext cx="3693117" cy="2358128"/>
            <a:chOff x="6331724" y="1807282"/>
            <a:chExt cx="4931972" cy="3028216"/>
          </a:xfrm>
        </p:grpSpPr>
        <p:pic>
          <p:nvPicPr>
            <p:cNvPr id="60" name="Graphic 59" descr="Database outline">
              <a:extLst>
                <a:ext uri="{FF2B5EF4-FFF2-40B4-BE49-F238E27FC236}">
                  <a16:creationId xmlns:a16="http://schemas.microsoft.com/office/drawing/2014/main" id="{FB246BB1-E79C-6534-ED0C-4724810C7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299" y="1807282"/>
              <a:ext cx="1256147" cy="1117601"/>
            </a:xfrm>
            <a:prstGeom prst="rect">
              <a:avLst/>
            </a:prstGeom>
          </p:spPr>
        </p:pic>
        <p:pic>
          <p:nvPicPr>
            <p:cNvPr id="61" name="Graphic 60" descr="Database outline">
              <a:extLst>
                <a:ext uri="{FF2B5EF4-FFF2-40B4-BE49-F238E27FC236}">
                  <a16:creationId xmlns:a16="http://schemas.microsoft.com/office/drawing/2014/main" id="{DF4AEF19-47D8-9A5A-F4E4-221B8016F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31724" y="2780404"/>
              <a:ext cx="1256147" cy="1117601"/>
            </a:xfrm>
            <a:prstGeom prst="rect">
              <a:avLst/>
            </a:prstGeom>
          </p:spPr>
        </p:pic>
        <p:pic>
          <p:nvPicPr>
            <p:cNvPr id="62" name="Graphic 61" descr="Database outline">
              <a:extLst>
                <a:ext uri="{FF2B5EF4-FFF2-40B4-BE49-F238E27FC236}">
                  <a16:creationId xmlns:a16="http://schemas.microsoft.com/office/drawing/2014/main" id="{0C9AC56C-610A-6FC6-132B-4B3F08D5F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7549" y="2780403"/>
              <a:ext cx="1256147" cy="1117601"/>
            </a:xfrm>
            <a:prstGeom prst="rect">
              <a:avLst/>
            </a:prstGeom>
          </p:spPr>
        </p:pic>
        <p:pic>
          <p:nvPicPr>
            <p:cNvPr id="63" name="Graphic 62" descr="Database outline">
              <a:extLst>
                <a:ext uri="{FF2B5EF4-FFF2-40B4-BE49-F238E27FC236}">
                  <a16:creationId xmlns:a16="http://schemas.microsoft.com/office/drawing/2014/main" id="{3421D385-C195-7F94-BB19-7758E9A2A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6298" y="3717897"/>
              <a:ext cx="1256147" cy="1117601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FCD9E75-32D9-C5CB-561B-94842E30D983}"/>
                </a:ext>
              </a:extLst>
            </p:cNvPr>
            <p:cNvCxnSpPr>
              <a:endCxn id="61" idx="0"/>
            </p:cNvCxnSpPr>
            <p:nvPr/>
          </p:nvCxnSpPr>
          <p:spPr>
            <a:xfrm flipH="1">
              <a:off x="6959798" y="2366082"/>
              <a:ext cx="1136500" cy="41432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A5A7626-C0DE-D026-D63A-9BD738615DC3}"/>
                </a:ext>
              </a:extLst>
            </p:cNvPr>
            <p:cNvCxnSpPr>
              <a:endCxn id="63" idx="0"/>
            </p:cNvCxnSpPr>
            <p:nvPr/>
          </p:nvCxnSpPr>
          <p:spPr>
            <a:xfrm>
              <a:off x="8724371" y="2947049"/>
              <a:ext cx="1" cy="770848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FFA95B4-AA5B-870D-C2C8-0564F1D61D70}"/>
                </a:ext>
              </a:extLst>
            </p:cNvPr>
            <p:cNvCxnSpPr>
              <a:cxnSpLocks/>
            </p:cNvCxnSpPr>
            <p:nvPr/>
          </p:nvCxnSpPr>
          <p:spPr>
            <a:xfrm>
              <a:off x="9352445" y="2366082"/>
              <a:ext cx="1190586" cy="414321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29F342B-82FB-5DFC-055B-378FCCA42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2445" y="3898004"/>
              <a:ext cx="1190586" cy="37869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53674B6F-4FE4-6479-4D38-06459DE7167D}"/>
                </a:ext>
              </a:extLst>
            </p:cNvPr>
            <p:cNvCxnSpPr>
              <a:endCxn id="61" idx="2"/>
            </p:cNvCxnSpPr>
            <p:nvPr/>
          </p:nvCxnSpPr>
          <p:spPr>
            <a:xfrm flipH="1" flipV="1">
              <a:off x="6959798" y="3898005"/>
              <a:ext cx="1136500" cy="37869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2B700A3-E76D-267D-8C3E-BAA8E4E517DF}"/>
                </a:ext>
              </a:extLst>
            </p:cNvPr>
            <p:cNvCxnSpPr>
              <a:cxnSpLocks/>
            </p:cNvCxnSpPr>
            <p:nvPr/>
          </p:nvCxnSpPr>
          <p:spPr>
            <a:xfrm>
              <a:off x="7587871" y="3339203"/>
              <a:ext cx="2359867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7F626503-0AD4-AC80-F292-6EA7D9DD3973}"/>
              </a:ext>
            </a:extLst>
          </p:cNvPr>
          <p:cNvSpPr/>
          <p:nvPr/>
        </p:nvSpPr>
        <p:spPr>
          <a:xfrm>
            <a:off x="10166147" y="3372377"/>
            <a:ext cx="1592440" cy="127947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Vertical Scroll 113">
            <a:extLst>
              <a:ext uri="{FF2B5EF4-FFF2-40B4-BE49-F238E27FC236}">
                <a16:creationId xmlns:a16="http://schemas.microsoft.com/office/drawing/2014/main" id="{923513CE-3D9F-C9E0-18DD-5088111784D4}"/>
              </a:ext>
            </a:extLst>
          </p:cNvPr>
          <p:cNvSpPr/>
          <p:nvPr/>
        </p:nvSpPr>
        <p:spPr>
          <a:xfrm>
            <a:off x="10817970" y="3497867"/>
            <a:ext cx="823515" cy="590625"/>
          </a:xfrm>
          <a:prstGeom prst="vertic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Client Access</a:t>
            </a: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6466757-CD06-65E3-F525-1B0773A3A78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030" t="12600" r="13457" b="12009"/>
          <a:stretch>
            <a:fillRect/>
          </a:stretch>
        </p:blipFill>
        <p:spPr>
          <a:xfrm>
            <a:off x="10335357" y="3566146"/>
            <a:ext cx="398144" cy="41394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1CC3D87A-67D2-5F74-7C9E-DD805E1FB0B5}"/>
              </a:ext>
            </a:extLst>
          </p:cNvPr>
          <p:cNvSpPr txBox="1"/>
          <p:nvPr/>
        </p:nvSpPr>
        <p:spPr>
          <a:xfrm>
            <a:off x="10121963" y="3857659"/>
            <a:ext cx="446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Hanken Grotesk" pitchFamily="2" charset="77"/>
              </a:rPr>
              <a:t>1</a:t>
            </a:r>
            <a:endParaRPr lang="en-US">
              <a:latin typeface="Hanken Grotesk" pitchFamily="2" charset="77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1BFE8338-CEE7-3F6A-CC8A-AB043615AEB7}"/>
              </a:ext>
            </a:extLst>
          </p:cNvPr>
          <p:cNvSpPr/>
          <p:nvPr/>
        </p:nvSpPr>
        <p:spPr>
          <a:xfrm>
            <a:off x="10166148" y="5168581"/>
            <a:ext cx="1592439" cy="127947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Vertical Scroll 119">
            <a:extLst>
              <a:ext uri="{FF2B5EF4-FFF2-40B4-BE49-F238E27FC236}">
                <a16:creationId xmlns:a16="http://schemas.microsoft.com/office/drawing/2014/main" id="{A2F8BC82-E034-6C3B-87C4-8623ABDB7B2F}"/>
              </a:ext>
            </a:extLst>
          </p:cNvPr>
          <p:cNvSpPr/>
          <p:nvPr/>
        </p:nvSpPr>
        <p:spPr>
          <a:xfrm>
            <a:off x="10817971" y="5294073"/>
            <a:ext cx="823515" cy="590625"/>
          </a:xfrm>
          <a:prstGeom prst="vertic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Client Access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F5480FF6-8FE2-A35E-ACD1-9653538D6F6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030" t="12600" r="13457" b="12009"/>
          <a:stretch>
            <a:fillRect/>
          </a:stretch>
        </p:blipFill>
        <p:spPr>
          <a:xfrm>
            <a:off x="10335357" y="5362351"/>
            <a:ext cx="398144" cy="413944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210B7C2E-7563-4EFE-E3EF-4AEE68FC62B0}"/>
              </a:ext>
            </a:extLst>
          </p:cNvPr>
          <p:cNvSpPr txBox="1"/>
          <p:nvPr/>
        </p:nvSpPr>
        <p:spPr>
          <a:xfrm>
            <a:off x="10166147" y="5670263"/>
            <a:ext cx="446726" cy="47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Hanken Grotesk" pitchFamily="2" charset="77"/>
              </a:rPr>
              <a:t>2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A70BE925-AA05-F84B-827E-4B35859A8F98}"/>
              </a:ext>
            </a:extLst>
          </p:cNvPr>
          <p:cNvCxnSpPr>
            <a:cxnSpLocks/>
            <a:stCxn id="113" idx="1"/>
            <a:endCxn id="66" idx="3"/>
          </p:cNvCxnSpPr>
          <p:nvPr/>
        </p:nvCxnSpPr>
        <p:spPr>
          <a:xfrm rot="10800000">
            <a:off x="9682393" y="1995461"/>
            <a:ext cx="483755" cy="201665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7076A61-08E9-6F0A-86F6-79E07EB64B8A}"/>
              </a:ext>
            </a:extLst>
          </p:cNvPr>
          <p:cNvCxnSpPr>
            <a:cxnSpLocks/>
            <a:stCxn id="119" idx="1"/>
            <a:endCxn id="66" idx="3"/>
          </p:cNvCxnSpPr>
          <p:nvPr/>
        </p:nvCxnSpPr>
        <p:spPr>
          <a:xfrm rot="10800000">
            <a:off x="9682392" y="1995461"/>
            <a:ext cx="483756" cy="381285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77B0C9-D277-13F9-156E-45F1BE801A09}"/>
              </a:ext>
            </a:extLst>
          </p:cNvPr>
          <p:cNvSpPr txBox="1"/>
          <p:nvPr/>
        </p:nvSpPr>
        <p:spPr>
          <a:xfrm>
            <a:off x="1317969" y="4882192"/>
            <a:ext cx="608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🤔</a:t>
            </a:r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B1F6C5-8305-A812-6584-C3295EC73A83}"/>
              </a:ext>
            </a:extLst>
          </p:cNvPr>
          <p:cNvSpPr txBox="1"/>
          <p:nvPr/>
        </p:nvSpPr>
        <p:spPr>
          <a:xfrm>
            <a:off x="10212039" y="4173859"/>
            <a:ext cx="15924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  <a:latin typeface="Hanken Grotesk" pitchFamily="2" charset="77"/>
              </a:rPr>
              <a:t>&lt;1, 0, 0&gt;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B644635-59AC-3FB9-BC97-110AF94D973A}"/>
              </a:ext>
            </a:extLst>
          </p:cNvPr>
          <p:cNvSpPr txBox="1"/>
          <p:nvPr/>
        </p:nvSpPr>
        <p:spPr>
          <a:xfrm>
            <a:off x="10166147" y="5985145"/>
            <a:ext cx="15924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  <a:latin typeface="Hanken Grotesk" pitchFamily="2" charset="77"/>
              </a:rPr>
              <a:t>&lt;1, 0, 0&gt;</a:t>
            </a:r>
          </a:p>
        </p:txBody>
      </p:sp>
    </p:spTree>
    <p:extLst>
      <p:ext uri="{BB962C8B-B14F-4D97-AF65-F5344CB8AC3E}">
        <p14:creationId xmlns:p14="http://schemas.microsoft.com/office/powerpoint/2010/main" val="415822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4AB3A-22E3-2039-446A-67F0BBE16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5976-C0E7-8B1D-4DBE-84EE8A97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HarborMaster</a:t>
            </a:r>
            <a:r>
              <a:rPr lang="en-US"/>
              <a:t> Architecture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C834F90-D840-2155-C1BC-D6BB3B557217}"/>
              </a:ext>
            </a:extLst>
          </p:cNvPr>
          <p:cNvGrpSpPr/>
          <p:nvPr/>
        </p:nvGrpSpPr>
        <p:grpSpPr>
          <a:xfrm>
            <a:off x="582216" y="2137913"/>
            <a:ext cx="11027567" cy="3411798"/>
            <a:chOff x="102505" y="23381"/>
            <a:chExt cx="8687432" cy="268778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B6E002-544C-2B17-D0C6-C51DDD0C99D2}"/>
                </a:ext>
              </a:extLst>
            </p:cNvPr>
            <p:cNvSpPr/>
            <p:nvPr/>
          </p:nvSpPr>
          <p:spPr>
            <a:xfrm>
              <a:off x="5085953" y="23381"/>
              <a:ext cx="3532885" cy="23705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EED768-B8B6-9CDD-5865-A9907AD92C20}"/>
                </a:ext>
              </a:extLst>
            </p:cNvPr>
            <p:cNvSpPr/>
            <p:nvPr/>
          </p:nvSpPr>
          <p:spPr>
            <a:xfrm>
              <a:off x="1784351" y="23381"/>
              <a:ext cx="2787650" cy="23745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8F93B80-539C-0A8D-D277-6281070ED62E}"/>
                </a:ext>
              </a:extLst>
            </p:cNvPr>
            <p:cNvGrpSpPr/>
            <p:nvPr/>
          </p:nvGrpSpPr>
          <p:grpSpPr>
            <a:xfrm>
              <a:off x="102505" y="276652"/>
              <a:ext cx="1266928" cy="1266928"/>
              <a:chOff x="209481" y="1022550"/>
              <a:chExt cx="1266928" cy="1266928"/>
            </a:xfrm>
          </p:grpSpPr>
          <p:pic>
            <p:nvPicPr>
              <p:cNvPr id="22" name="Graphic 21" descr="User outline">
                <a:extLst>
                  <a:ext uri="{FF2B5EF4-FFF2-40B4-BE49-F238E27FC236}">
                    <a16:creationId xmlns:a16="http://schemas.microsoft.com/office/drawing/2014/main" id="{4037D2E0-31C0-9CF9-EBB4-7161DACD3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9481" y="1022550"/>
                <a:ext cx="743019" cy="743019"/>
              </a:xfrm>
              <a:prstGeom prst="rect">
                <a:avLst/>
              </a:prstGeom>
            </p:spPr>
          </p:pic>
          <p:pic>
            <p:nvPicPr>
              <p:cNvPr id="23" name="Graphic 22" descr="User outline">
                <a:extLst>
                  <a:ext uri="{FF2B5EF4-FFF2-40B4-BE49-F238E27FC236}">
                    <a16:creationId xmlns:a16="http://schemas.microsoft.com/office/drawing/2014/main" id="{E0D0A0FE-D72A-10ED-152B-5041E85AF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1435" y="1284504"/>
                <a:ext cx="743019" cy="743019"/>
              </a:xfrm>
              <a:prstGeom prst="rect">
                <a:avLst/>
              </a:prstGeom>
            </p:spPr>
          </p:pic>
          <p:pic>
            <p:nvPicPr>
              <p:cNvPr id="24" name="Graphic 23" descr="User outline">
                <a:extLst>
                  <a:ext uri="{FF2B5EF4-FFF2-40B4-BE49-F238E27FC236}">
                    <a16:creationId xmlns:a16="http://schemas.microsoft.com/office/drawing/2014/main" id="{6EE5DA54-90F1-4E73-3A2F-00C34D1F95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3390" y="1546459"/>
                <a:ext cx="743019" cy="743019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32D690A-CF70-C5F3-DDA8-3C5C55BC5541}"/>
                </a:ext>
              </a:extLst>
            </p:cNvPr>
            <p:cNvGrpSpPr/>
            <p:nvPr/>
          </p:nvGrpSpPr>
          <p:grpSpPr>
            <a:xfrm>
              <a:off x="2651598" y="52694"/>
              <a:ext cx="463550" cy="460847"/>
              <a:chOff x="2889250" y="163326"/>
              <a:chExt cx="463550" cy="460847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7D073518-E6AE-F945-C8E2-180DA4C0176A}"/>
                  </a:ext>
                </a:extLst>
              </p:cNvPr>
              <p:cNvSpPr/>
              <p:nvPr/>
            </p:nvSpPr>
            <p:spPr>
              <a:xfrm>
                <a:off x="2889250" y="164423"/>
                <a:ext cx="463550" cy="45975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Graphic 27" descr="Gears outline">
                <a:extLst>
                  <a:ext uri="{FF2B5EF4-FFF2-40B4-BE49-F238E27FC236}">
                    <a16:creationId xmlns:a16="http://schemas.microsoft.com/office/drawing/2014/main" id="{411B0C35-786D-0C93-41A1-1B54D2A16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89250" y="163326"/>
                <a:ext cx="460847" cy="460847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B6C8689-4724-D69C-8883-213731719CE5}"/>
                </a:ext>
              </a:extLst>
            </p:cNvPr>
            <p:cNvGrpSpPr/>
            <p:nvPr/>
          </p:nvGrpSpPr>
          <p:grpSpPr>
            <a:xfrm>
              <a:off x="1854816" y="248439"/>
              <a:ext cx="463550" cy="460847"/>
              <a:chOff x="2889250" y="163326"/>
              <a:chExt cx="463550" cy="460847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3FABE6AF-DC43-48D2-958C-43230A0CCEF5}"/>
                  </a:ext>
                </a:extLst>
              </p:cNvPr>
              <p:cNvSpPr/>
              <p:nvPr/>
            </p:nvSpPr>
            <p:spPr>
              <a:xfrm>
                <a:off x="2889250" y="164423"/>
                <a:ext cx="463550" cy="45975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Graphic 30" descr="Gears outline">
                <a:extLst>
                  <a:ext uri="{FF2B5EF4-FFF2-40B4-BE49-F238E27FC236}">
                    <a16:creationId xmlns:a16="http://schemas.microsoft.com/office/drawing/2014/main" id="{27120074-6CC6-3A6C-B09F-CAC0EA80F3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89250" y="163326"/>
                <a:ext cx="460847" cy="460847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9F53504-3502-B13D-AF8C-843A3331099D}"/>
                </a:ext>
              </a:extLst>
            </p:cNvPr>
            <p:cNvGrpSpPr/>
            <p:nvPr/>
          </p:nvGrpSpPr>
          <p:grpSpPr>
            <a:xfrm>
              <a:off x="1923490" y="1138426"/>
              <a:ext cx="463550" cy="460847"/>
              <a:chOff x="2889250" y="163326"/>
              <a:chExt cx="463550" cy="460847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BD28424C-F206-0412-332F-0BE297F17101}"/>
                  </a:ext>
                </a:extLst>
              </p:cNvPr>
              <p:cNvSpPr/>
              <p:nvPr/>
            </p:nvSpPr>
            <p:spPr>
              <a:xfrm>
                <a:off x="2889250" y="164423"/>
                <a:ext cx="463550" cy="45975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" name="Graphic 33" descr="Gears outline">
                <a:extLst>
                  <a:ext uri="{FF2B5EF4-FFF2-40B4-BE49-F238E27FC236}">
                    <a16:creationId xmlns:a16="http://schemas.microsoft.com/office/drawing/2014/main" id="{A4249DA0-1099-80C3-785C-77577FF102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89250" y="163326"/>
                <a:ext cx="460847" cy="460847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CE22BCE-961B-24D7-D2D3-53C4ECB28329}"/>
                </a:ext>
              </a:extLst>
            </p:cNvPr>
            <p:cNvGrpSpPr/>
            <p:nvPr/>
          </p:nvGrpSpPr>
          <p:grpSpPr>
            <a:xfrm>
              <a:off x="2797899" y="568903"/>
              <a:ext cx="1697824" cy="1750797"/>
              <a:chOff x="3528226" y="1284503"/>
              <a:chExt cx="1697824" cy="1750797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7B83EE3C-9919-42E7-8E43-0A9B54D6CABD}"/>
                  </a:ext>
                </a:extLst>
              </p:cNvPr>
              <p:cNvSpPr/>
              <p:nvPr/>
            </p:nvSpPr>
            <p:spPr>
              <a:xfrm>
                <a:off x="3528226" y="1285599"/>
                <a:ext cx="1697824" cy="174970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Graphic 37" descr="Gears outline">
                <a:extLst>
                  <a:ext uri="{FF2B5EF4-FFF2-40B4-BE49-F238E27FC236}">
                    <a16:creationId xmlns:a16="http://schemas.microsoft.com/office/drawing/2014/main" id="{1BF2304B-308E-292B-9E04-4B7214393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528227" y="1284503"/>
                <a:ext cx="460847" cy="460847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DB697DD-E13F-DF71-7C3A-F4CFBE2EB279}"/>
                  </a:ext>
                </a:extLst>
              </p:cNvPr>
              <p:cNvSpPr/>
              <p:nvPr/>
            </p:nvSpPr>
            <p:spPr>
              <a:xfrm>
                <a:off x="3861436" y="1551907"/>
                <a:ext cx="1180463" cy="475616"/>
              </a:xfrm>
              <a:prstGeom prst="rect">
                <a:avLst/>
              </a:prstGeom>
              <a:solidFill>
                <a:srgbClr val="FF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Application Logic</a:t>
                </a:r>
              </a:p>
            </p:txBody>
          </p:sp>
          <p:pic>
            <p:nvPicPr>
              <p:cNvPr id="40" name="Graphic 39" descr="Lock outline">
                <a:extLst>
                  <a:ext uri="{FF2B5EF4-FFF2-40B4-BE49-F238E27FC236}">
                    <a16:creationId xmlns:a16="http://schemas.microsoft.com/office/drawing/2014/main" id="{BA8C2733-A1C7-7DDF-FAE2-291F78B96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16476" y="1781443"/>
                <a:ext cx="273050" cy="273050"/>
              </a:xfrm>
              <a:prstGeom prst="rect">
                <a:avLst/>
              </a:prstGeom>
            </p:spPr>
          </p:pic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EA478E6-5A63-6BFC-6D2D-726F566EF839}"/>
                  </a:ext>
                </a:extLst>
              </p:cNvPr>
              <p:cNvSpPr/>
              <p:nvPr/>
            </p:nvSpPr>
            <p:spPr>
              <a:xfrm>
                <a:off x="3861435" y="2341326"/>
                <a:ext cx="1180463" cy="475616"/>
              </a:xfrm>
              <a:prstGeom prst="rect">
                <a:avLst/>
              </a:prstGeom>
              <a:solidFill>
                <a:srgbClr val="92D05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Application State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2A17266-C34A-DB07-0B51-50AA74EF0458}"/>
                  </a:ext>
                </a:extLst>
              </p:cNvPr>
              <p:cNvCxnSpPr>
                <a:stCxn id="39" idx="2"/>
                <a:endCxn id="41" idx="0"/>
              </p:cNvCxnSpPr>
              <p:nvPr/>
            </p:nvCxnSpPr>
            <p:spPr>
              <a:xfrm flipH="1">
                <a:off x="4451667" y="2027523"/>
                <a:ext cx="1" cy="31380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AEE5B650-1A35-FA4A-EE47-C7AD09F6C4D2}"/>
                </a:ext>
              </a:extLst>
            </p:cNvPr>
            <p:cNvCxnSpPr>
              <a:cxnSpLocks/>
              <a:stCxn id="39" idx="0"/>
              <a:endCxn id="26" idx="3"/>
            </p:cNvCxnSpPr>
            <p:nvPr/>
          </p:nvCxnSpPr>
          <p:spPr>
            <a:xfrm rot="16200000" flipV="1">
              <a:off x="3141925" y="256890"/>
              <a:ext cx="552641" cy="606193"/>
            </a:xfrm>
            <a:prstGeom prst="curvedConnector2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4E52978A-AB9D-258B-DA17-688094B4F0F5}"/>
                </a:ext>
              </a:extLst>
            </p:cNvPr>
            <p:cNvCxnSpPr>
              <a:cxnSpLocks/>
              <a:stCxn id="39" idx="1"/>
              <a:endCxn id="30" idx="2"/>
            </p:cNvCxnSpPr>
            <p:nvPr/>
          </p:nvCxnSpPr>
          <p:spPr>
            <a:xfrm rot="10800000">
              <a:off x="2086591" y="709287"/>
              <a:ext cx="1044518" cy="364829"/>
            </a:xfrm>
            <a:prstGeom prst="curvedConnector2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urved Connector 52">
              <a:extLst>
                <a:ext uri="{FF2B5EF4-FFF2-40B4-BE49-F238E27FC236}">
                  <a16:creationId xmlns:a16="http://schemas.microsoft.com/office/drawing/2014/main" id="{425AE1D4-DC8D-4D1B-3A62-FE92409DB3B2}"/>
                </a:ext>
              </a:extLst>
            </p:cNvPr>
            <p:cNvCxnSpPr>
              <a:stCxn id="30" idx="2"/>
              <a:endCxn id="33" idx="0"/>
            </p:cNvCxnSpPr>
            <p:nvPr/>
          </p:nvCxnSpPr>
          <p:spPr>
            <a:xfrm rot="16200000" flipH="1">
              <a:off x="1905810" y="890067"/>
              <a:ext cx="430237" cy="68674"/>
            </a:xfrm>
            <a:prstGeom prst="curvedConnector3">
              <a:avLst/>
            </a:prstGeom>
            <a:ln w="38100">
              <a:solidFill>
                <a:srgbClr val="0070C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B0A3C16-0E40-94F0-32D0-39A08E706551}"/>
                </a:ext>
              </a:extLst>
            </p:cNvPr>
            <p:cNvGrpSpPr/>
            <p:nvPr/>
          </p:nvGrpSpPr>
          <p:grpSpPr>
            <a:xfrm>
              <a:off x="5347401" y="80302"/>
              <a:ext cx="463550" cy="459750"/>
              <a:chOff x="5740729" y="619878"/>
              <a:chExt cx="463550" cy="459750"/>
            </a:xfrm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7BA56C3D-57CB-A62E-03B5-499A2DE2D661}"/>
                  </a:ext>
                </a:extLst>
              </p:cNvPr>
              <p:cNvSpPr/>
              <p:nvPr/>
            </p:nvSpPr>
            <p:spPr>
              <a:xfrm>
                <a:off x="5740729" y="619878"/>
                <a:ext cx="463550" cy="45975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" name="Graphic 57" descr="Database outline">
                <a:extLst>
                  <a:ext uri="{FF2B5EF4-FFF2-40B4-BE49-F238E27FC236}">
                    <a16:creationId xmlns:a16="http://schemas.microsoft.com/office/drawing/2014/main" id="{F19006C2-310E-89EB-2FB3-CAD17C3F64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776034" y="656832"/>
                <a:ext cx="392939" cy="392939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9F78C5C-E3E9-25BA-2D57-BAD6CE379676}"/>
                </a:ext>
              </a:extLst>
            </p:cNvPr>
            <p:cNvGrpSpPr/>
            <p:nvPr/>
          </p:nvGrpSpPr>
          <p:grpSpPr>
            <a:xfrm>
              <a:off x="5426302" y="1194933"/>
              <a:ext cx="463550" cy="459750"/>
              <a:chOff x="5740729" y="619878"/>
              <a:chExt cx="463550" cy="459750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0D92F13B-420C-2864-747B-58E5C8F1D28A}"/>
                  </a:ext>
                </a:extLst>
              </p:cNvPr>
              <p:cNvSpPr/>
              <p:nvPr/>
            </p:nvSpPr>
            <p:spPr>
              <a:xfrm>
                <a:off x="5740729" y="619878"/>
                <a:ext cx="463550" cy="45975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3" name="Graphic 72" descr="Database outline">
                <a:extLst>
                  <a:ext uri="{FF2B5EF4-FFF2-40B4-BE49-F238E27FC236}">
                    <a16:creationId xmlns:a16="http://schemas.microsoft.com/office/drawing/2014/main" id="{746CC2BA-AC40-B4CA-C546-AAF204B11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776034" y="656832"/>
                <a:ext cx="392939" cy="392939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2B7BDA0-1FE0-B4C6-D6F8-099D3707A88C}"/>
                </a:ext>
              </a:extLst>
            </p:cNvPr>
            <p:cNvGrpSpPr/>
            <p:nvPr/>
          </p:nvGrpSpPr>
          <p:grpSpPr>
            <a:xfrm>
              <a:off x="6228948" y="77956"/>
              <a:ext cx="2305452" cy="1334602"/>
              <a:chOff x="6228948" y="94433"/>
              <a:chExt cx="2305452" cy="1334602"/>
            </a:xfrm>
          </p:grpSpPr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A6681476-9FF5-6C0F-D45A-308BA08C4F9E}"/>
                  </a:ext>
                </a:extLst>
              </p:cNvPr>
              <p:cNvSpPr/>
              <p:nvPr/>
            </p:nvSpPr>
            <p:spPr>
              <a:xfrm>
                <a:off x="6228948" y="94433"/>
                <a:ext cx="2305452" cy="133460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Graphic 79" descr="Database outline">
                <a:extLst>
                  <a:ext uri="{FF2B5EF4-FFF2-40B4-BE49-F238E27FC236}">
                    <a16:creationId xmlns:a16="http://schemas.microsoft.com/office/drawing/2014/main" id="{95D9ABFD-EB81-1635-DE87-30D0A2FD0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264254" y="131387"/>
                <a:ext cx="392939" cy="392939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2CEA25D-5336-9E7A-1D90-A948BB1A6EBD}"/>
                  </a:ext>
                </a:extLst>
              </p:cNvPr>
              <p:cNvSpPr/>
              <p:nvPr/>
            </p:nvSpPr>
            <p:spPr>
              <a:xfrm>
                <a:off x="6603516" y="208193"/>
                <a:ext cx="664685" cy="1107081"/>
              </a:xfrm>
              <a:prstGeom prst="rect">
                <a:avLst/>
              </a:prstGeom>
              <a:solidFill>
                <a:srgbClr val="FF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750">
                    <a:solidFill>
                      <a:schemeClr val="tx1"/>
                    </a:solidFill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Latest Log Entries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9977130-1158-1466-2D8F-D16FFF4AF354}"/>
                  </a:ext>
                </a:extLst>
              </p:cNvPr>
              <p:cNvSpPr/>
              <p:nvPr/>
            </p:nvSpPr>
            <p:spPr>
              <a:xfrm>
                <a:off x="7317101" y="203199"/>
                <a:ext cx="1143909" cy="1117601"/>
              </a:xfrm>
              <a:prstGeom prst="rect">
                <a:avLst/>
              </a:prstGeom>
              <a:solidFill>
                <a:srgbClr val="92D05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750">
                    <a:solidFill>
                      <a:schemeClr val="tx1"/>
                    </a:solidFill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Persisted Hash Chains</a:t>
                </a:r>
              </a:p>
            </p:txBody>
          </p:sp>
          <p:pic>
            <p:nvPicPr>
              <p:cNvPr id="83" name="Graphic 82" descr="Lock outline">
                <a:extLst>
                  <a:ext uri="{FF2B5EF4-FFF2-40B4-BE49-F238E27FC236}">
                    <a16:creationId xmlns:a16="http://schemas.microsoft.com/office/drawing/2014/main" id="{8B2A5484-4674-9A76-2BF4-6E67E14B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71416" y="1100966"/>
                <a:ext cx="238264" cy="238264"/>
              </a:xfrm>
              <a:prstGeom prst="rect">
                <a:avLst/>
              </a:prstGeom>
            </p:spPr>
          </p:pic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C60574ED-C3B0-8BD3-A412-1C8C0682D95A}"/>
                  </a:ext>
                </a:extLst>
              </p:cNvPr>
              <p:cNvGrpSpPr/>
              <p:nvPr/>
            </p:nvGrpSpPr>
            <p:grpSpPr>
              <a:xfrm>
                <a:off x="6737726" y="258549"/>
                <a:ext cx="181032" cy="768465"/>
                <a:chOff x="6726224" y="253364"/>
                <a:chExt cx="181032" cy="768465"/>
              </a:xfrm>
            </p:grpSpPr>
            <p:pic>
              <p:nvPicPr>
                <p:cNvPr id="116" name="Graphic 115" descr="Gears outline">
                  <a:extLst>
                    <a:ext uri="{FF2B5EF4-FFF2-40B4-BE49-F238E27FC236}">
                      <a16:creationId xmlns:a16="http://schemas.microsoft.com/office/drawing/2014/main" id="{7D5F131B-15E4-FFEB-288C-D4B24B9154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1493" y="253364"/>
                  <a:ext cx="175763" cy="175763"/>
                </a:xfrm>
                <a:prstGeom prst="rect">
                  <a:avLst/>
                </a:prstGeom>
              </p:spPr>
            </p:pic>
            <p:pic>
              <p:nvPicPr>
                <p:cNvPr id="121" name="Graphic 120" descr="Gears outline">
                  <a:extLst>
                    <a:ext uri="{FF2B5EF4-FFF2-40B4-BE49-F238E27FC236}">
                      <a16:creationId xmlns:a16="http://schemas.microsoft.com/office/drawing/2014/main" id="{92D564B4-28BB-37FA-05DD-03CBB413A2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1493" y="450931"/>
                  <a:ext cx="175763" cy="175763"/>
                </a:xfrm>
                <a:prstGeom prst="rect">
                  <a:avLst/>
                </a:prstGeom>
              </p:spPr>
            </p:pic>
            <p:pic>
              <p:nvPicPr>
                <p:cNvPr id="122" name="Graphic 121" descr="Gears outline">
                  <a:extLst>
                    <a:ext uri="{FF2B5EF4-FFF2-40B4-BE49-F238E27FC236}">
                      <a16:creationId xmlns:a16="http://schemas.microsoft.com/office/drawing/2014/main" id="{27CF98F8-C50A-8960-EAEF-FAE157E3AD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6224" y="648498"/>
                  <a:ext cx="175763" cy="175763"/>
                </a:xfrm>
                <a:prstGeom prst="rect">
                  <a:avLst/>
                </a:prstGeom>
              </p:spPr>
            </p:pic>
            <p:pic>
              <p:nvPicPr>
                <p:cNvPr id="123" name="Graphic 122" descr="Gears outline">
                  <a:extLst>
                    <a:ext uri="{FF2B5EF4-FFF2-40B4-BE49-F238E27FC236}">
                      <a16:creationId xmlns:a16="http://schemas.microsoft.com/office/drawing/2014/main" id="{BE3A0448-1DBB-755E-FED1-05F818A33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6224" y="846066"/>
                  <a:ext cx="175763" cy="175763"/>
                </a:xfrm>
                <a:prstGeom prst="rect">
                  <a:avLst/>
                </a:prstGeom>
              </p:spPr>
            </p:pic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FBD4AD85-959D-21EE-824D-799273835C32}"/>
                  </a:ext>
                </a:extLst>
              </p:cNvPr>
              <p:cNvGrpSpPr/>
              <p:nvPr/>
            </p:nvGrpSpPr>
            <p:grpSpPr>
              <a:xfrm>
                <a:off x="6999292" y="263449"/>
                <a:ext cx="170778" cy="753392"/>
                <a:chOff x="6999292" y="263449"/>
                <a:chExt cx="170778" cy="753392"/>
              </a:xfrm>
            </p:grpSpPr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B4F939F6-6896-7FFB-BF92-AA2BA02D5FDC}"/>
                    </a:ext>
                  </a:extLst>
                </p:cNvPr>
                <p:cNvSpPr/>
                <p:nvPr/>
              </p:nvSpPr>
              <p:spPr>
                <a:xfrm>
                  <a:off x="6999295" y="846066"/>
                  <a:ext cx="170775" cy="17077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8BBEB452-7CF7-809D-6612-9A21F611726B}"/>
                    </a:ext>
                  </a:extLst>
                </p:cNvPr>
                <p:cNvSpPr/>
                <p:nvPr/>
              </p:nvSpPr>
              <p:spPr>
                <a:xfrm>
                  <a:off x="6999294" y="651861"/>
                  <a:ext cx="170775" cy="17077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C66C8F12-7AC9-317E-C027-9C04519A0D5D}"/>
                    </a:ext>
                  </a:extLst>
                </p:cNvPr>
                <p:cNvSpPr/>
                <p:nvPr/>
              </p:nvSpPr>
              <p:spPr>
                <a:xfrm>
                  <a:off x="6999293" y="457655"/>
                  <a:ext cx="170775" cy="17077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A7572576-9F53-A7B9-3C64-63CE6C09054E}"/>
                    </a:ext>
                  </a:extLst>
                </p:cNvPr>
                <p:cNvSpPr/>
                <p:nvPr/>
              </p:nvSpPr>
              <p:spPr>
                <a:xfrm>
                  <a:off x="6999292" y="263449"/>
                  <a:ext cx="170775" cy="17077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entury" panose="02040604050505020304" pitchFamily="18" charset="0"/>
                  </a:endParaRP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5208F2A-EC91-0961-9A0B-6CB2409C5F82}"/>
                  </a:ext>
                </a:extLst>
              </p:cNvPr>
              <p:cNvGrpSpPr/>
              <p:nvPr/>
            </p:nvGrpSpPr>
            <p:grpSpPr>
              <a:xfrm>
                <a:off x="7511749" y="258549"/>
                <a:ext cx="170778" cy="753392"/>
                <a:chOff x="6999292" y="263449"/>
                <a:chExt cx="170778" cy="753392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87F64777-B6A8-0DE5-77A1-F66F907D1B5E}"/>
                    </a:ext>
                  </a:extLst>
                </p:cNvPr>
                <p:cNvSpPr/>
                <p:nvPr/>
              </p:nvSpPr>
              <p:spPr>
                <a:xfrm>
                  <a:off x="6999295" y="846066"/>
                  <a:ext cx="170775" cy="17077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E81FEFBE-4939-8207-E565-3D42C06806FC}"/>
                    </a:ext>
                  </a:extLst>
                </p:cNvPr>
                <p:cNvSpPr/>
                <p:nvPr/>
              </p:nvSpPr>
              <p:spPr>
                <a:xfrm>
                  <a:off x="6999294" y="651861"/>
                  <a:ext cx="170775" cy="17077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E768307-708E-66A2-5B0F-DD63D9DED74F}"/>
                    </a:ext>
                  </a:extLst>
                </p:cNvPr>
                <p:cNvSpPr/>
                <p:nvPr/>
              </p:nvSpPr>
              <p:spPr>
                <a:xfrm>
                  <a:off x="6999293" y="457655"/>
                  <a:ext cx="170775" cy="17077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B81BB36D-16AB-4756-B642-5B6BB42FD5DB}"/>
                    </a:ext>
                  </a:extLst>
                </p:cNvPr>
                <p:cNvSpPr/>
                <p:nvPr/>
              </p:nvSpPr>
              <p:spPr>
                <a:xfrm>
                  <a:off x="6999292" y="263449"/>
                  <a:ext cx="170775" cy="17077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entury" panose="02040604050505020304" pitchFamily="18" charset="0"/>
                  </a:endParaRP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AEE7E64-55BB-3532-D4F0-45DCF484E9B1}"/>
                  </a:ext>
                </a:extLst>
              </p:cNvPr>
              <p:cNvGrpSpPr/>
              <p:nvPr/>
            </p:nvGrpSpPr>
            <p:grpSpPr>
              <a:xfrm>
                <a:off x="7840469" y="255444"/>
                <a:ext cx="170777" cy="559187"/>
                <a:chOff x="6999292" y="263449"/>
                <a:chExt cx="170777" cy="559187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636E979-89DA-5103-69AA-A5B020828AC2}"/>
                    </a:ext>
                  </a:extLst>
                </p:cNvPr>
                <p:cNvSpPr/>
                <p:nvPr/>
              </p:nvSpPr>
              <p:spPr>
                <a:xfrm>
                  <a:off x="6999294" y="651861"/>
                  <a:ext cx="170775" cy="17077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A5F37D1F-A30F-3297-C5C8-631178F464D3}"/>
                    </a:ext>
                  </a:extLst>
                </p:cNvPr>
                <p:cNvSpPr/>
                <p:nvPr/>
              </p:nvSpPr>
              <p:spPr>
                <a:xfrm>
                  <a:off x="6999293" y="457655"/>
                  <a:ext cx="170775" cy="17077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108BA17-15C7-179B-79BC-5F9ACFC117AC}"/>
                    </a:ext>
                  </a:extLst>
                </p:cNvPr>
                <p:cNvSpPr/>
                <p:nvPr/>
              </p:nvSpPr>
              <p:spPr>
                <a:xfrm>
                  <a:off x="6999292" y="263449"/>
                  <a:ext cx="170775" cy="17077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entury" panose="02040604050505020304" pitchFamily="18" charset="0"/>
                  </a:endParaRPr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DEA548C-DD4F-6C3B-0A2B-B129AE6EBF2A}"/>
                  </a:ext>
                </a:extLst>
              </p:cNvPr>
              <p:cNvGrpSpPr/>
              <p:nvPr/>
            </p:nvGrpSpPr>
            <p:grpSpPr>
              <a:xfrm>
                <a:off x="8169189" y="258549"/>
                <a:ext cx="170777" cy="559187"/>
                <a:chOff x="6999292" y="263449"/>
                <a:chExt cx="170777" cy="559187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3EEB212-B380-2919-6159-608B1AED33CD}"/>
                    </a:ext>
                  </a:extLst>
                </p:cNvPr>
                <p:cNvSpPr/>
                <p:nvPr/>
              </p:nvSpPr>
              <p:spPr>
                <a:xfrm>
                  <a:off x="6999294" y="651861"/>
                  <a:ext cx="170775" cy="17077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2CFD52E-891E-D038-F63F-3A9C6CA0B286}"/>
                    </a:ext>
                  </a:extLst>
                </p:cNvPr>
                <p:cNvSpPr/>
                <p:nvPr/>
              </p:nvSpPr>
              <p:spPr>
                <a:xfrm>
                  <a:off x="6999292" y="263449"/>
                  <a:ext cx="170775" cy="17077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entury" panose="02040604050505020304" pitchFamily="18" charset="0"/>
                  </a:endParaRPr>
                </a:p>
              </p:txBody>
            </p:sp>
          </p:grp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3D75BAF8-C009-F726-8CFD-6EE4A7BCB1A3}"/>
                  </a:ext>
                </a:extLst>
              </p:cNvPr>
              <p:cNvCxnSpPr>
                <a:stCxn id="115" idx="3"/>
                <a:endCxn id="107" idx="1"/>
              </p:cNvCxnSpPr>
              <p:nvPr/>
            </p:nvCxnSpPr>
            <p:spPr>
              <a:xfrm flipV="1">
                <a:off x="7170067" y="343937"/>
                <a:ext cx="341682" cy="49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E5B0C68E-D202-7DD5-B107-CA76D744A89B}"/>
                  </a:ext>
                </a:extLst>
              </p:cNvPr>
              <p:cNvCxnSpPr>
                <a:stCxn id="110" idx="3"/>
                <a:endCxn id="106" idx="1"/>
              </p:cNvCxnSpPr>
              <p:nvPr/>
            </p:nvCxnSpPr>
            <p:spPr>
              <a:xfrm flipV="1">
                <a:off x="7170068" y="538143"/>
                <a:ext cx="341682" cy="49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173978A2-E964-726C-76F7-E5B66A41EA10}"/>
                  </a:ext>
                </a:extLst>
              </p:cNvPr>
              <p:cNvCxnSpPr>
                <a:stCxn id="109" idx="3"/>
                <a:endCxn id="105" idx="1"/>
              </p:cNvCxnSpPr>
              <p:nvPr/>
            </p:nvCxnSpPr>
            <p:spPr>
              <a:xfrm flipV="1">
                <a:off x="7170069" y="732349"/>
                <a:ext cx="341682" cy="49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E2BC366E-224B-0B99-8CFA-A3A59384C342}"/>
                  </a:ext>
                </a:extLst>
              </p:cNvPr>
              <p:cNvCxnSpPr>
                <a:stCxn id="108" idx="3"/>
                <a:endCxn id="104" idx="1"/>
              </p:cNvCxnSpPr>
              <p:nvPr/>
            </p:nvCxnSpPr>
            <p:spPr>
              <a:xfrm flipV="1">
                <a:off x="7170070" y="926554"/>
                <a:ext cx="341682" cy="49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494A8ED8-8166-58BD-345D-BE19E443085C}"/>
                  </a:ext>
                </a:extLst>
              </p:cNvPr>
              <p:cNvCxnSpPr>
                <a:endCxn id="103" idx="1"/>
              </p:cNvCxnSpPr>
              <p:nvPr/>
            </p:nvCxnSpPr>
            <p:spPr>
              <a:xfrm flipV="1">
                <a:off x="7682524" y="340832"/>
                <a:ext cx="157945" cy="31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DF9B63A6-D957-A458-3860-6D00191AF8C3}"/>
                  </a:ext>
                </a:extLst>
              </p:cNvPr>
              <p:cNvCxnSpPr>
                <a:stCxn id="106" idx="3"/>
                <a:endCxn id="102" idx="1"/>
              </p:cNvCxnSpPr>
              <p:nvPr/>
            </p:nvCxnSpPr>
            <p:spPr>
              <a:xfrm flipV="1">
                <a:off x="7682525" y="535038"/>
                <a:ext cx="157945" cy="31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7FE072F4-5941-C6F5-D28C-A61B851A3CEE}"/>
                  </a:ext>
                </a:extLst>
              </p:cNvPr>
              <p:cNvCxnSpPr>
                <a:stCxn id="105" idx="3"/>
                <a:endCxn id="101" idx="1"/>
              </p:cNvCxnSpPr>
              <p:nvPr/>
            </p:nvCxnSpPr>
            <p:spPr>
              <a:xfrm flipV="1">
                <a:off x="7682526" y="729244"/>
                <a:ext cx="157945" cy="31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F0CE44D-307F-1FE3-D724-8AD52AB8C1FE}"/>
                  </a:ext>
                </a:extLst>
              </p:cNvPr>
              <p:cNvCxnSpPr>
                <a:stCxn id="103" idx="3"/>
                <a:endCxn id="100" idx="1"/>
              </p:cNvCxnSpPr>
              <p:nvPr/>
            </p:nvCxnSpPr>
            <p:spPr>
              <a:xfrm>
                <a:off x="8011244" y="340832"/>
                <a:ext cx="157945" cy="31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96B88FE3-852E-0A3E-A758-84E4D288819A}"/>
                  </a:ext>
                </a:extLst>
              </p:cNvPr>
              <p:cNvCxnSpPr>
                <a:stCxn id="101" idx="3"/>
                <a:endCxn id="99" idx="1"/>
              </p:cNvCxnSpPr>
              <p:nvPr/>
            </p:nvCxnSpPr>
            <p:spPr>
              <a:xfrm>
                <a:off x="8011246" y="729244"/>
                <a:ext cx="157945" cy="31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1CFD1759-37E4-8285-1A20-07CDD718528F}"/>
                </a:ext>
              </a:extLst>
            </p:cNvPr>
            <p:cNvSpPr/>
            <p:nvPr/>
          </p:nvSpPr>
          <p:spPr>
            <a:xfrm>
              <a:off x="6234440" y="1590081"/>
              <a:ext cx="2305452" cy="7546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Graphic 124" descr="Detective male outline">
              <a:extLst>
                <a:ext uri="{FF2B5EF4-FFF2-40B4-BE49-F238E27FC236}">
                  <a16:creationId xmlns:a16="http://schemas.microsoft.com/office/drawing/2014/main" id="{B57AABDC-FB02-5542-B36E-660BDF670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99134" y="1626015"/>
              <a:ext cx="460847" cy="460847"/>
            </a:xfrm>
            <a:prstGeom prst="rect">
              <a:avLst/>
            </a:prstGeom>
          </p:spPr>
        </p:pic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68977D0-9833-BB3C-CFAE-4A9C1F72013C}"/>
                </a:ext>
              </a:extLst>
            </p:cNvPr>
            <p:cNvSpPr/>
            <p:nvPr/>
          </p:nvSpPr>
          <p:spPr>
            <a:xfrm>
              <a:off x="6700764" y="1638760"/>
              <a:ext cx="1719395" cy="659022"/>
            </a:xfrm>
            <a:prstGeom prst="rect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750">
                <a:solidFill>
                  <a:schemeClr val="tx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46B0CE3-65B9-6A46-23FA-E226B66CE174}"/>
                </a:ext>
              </a:extLst>
            </p:cNvPr>
            <p:cNvSpPr/>
            <p:nvPr/>
          </p:nvSpPr>
          <p:spPr>
            <a:xfrm>
              <a:off x="6742712" y="2080502"/>
              <a:ext cx="1602238" cy="194090"/>
            </a:xfrm>
            <a:prstGeom prst="rect">
              <a:avLst/>
            </a:prstGeom>
            <a:solidFill>
              <a:srgbClr val="FFFF00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Auditing Logic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27543BB-C108-DB2C-35BA-89D7C2FA9066}"/>
                </a:ext>
              </a:extLst>
            </p:cNvPr>
            <p:cNvSpPr/>
            <p:nvPr/>
          </p:nvSpPr>
          <p:spPr>
            <a:xfrm>
              <a:off x="6330986" y="1693217"/>
              <a:ext cx="2458951" cy="23259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Recreated Worker State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B3E1FED-7081-0905-6345-A76C5FFE26CF}"/>
                </a:ext>
              </a:extLst>
            </p:cNvPr>
            <p:cNvCxnSpPr>
              <a:cxnSpLocks/>
            </p:cNvCxnSpPr>
            <p:nvPr/>
          </p:nvCxnSpPr>
          <p:spPr>
            <a:xfrm>
              <a:off x="6700609" y="1983884"/>
              <a:ext cx="1719395" cy="0"/>
            </a:xfrm>
            <a:prstGeom prst="line">
              <a:avLst/>
            </a:prstGeom>
            <a:ln w="76200"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0" name="Graphic 129" descr="Lock outline">
              <a:extLst>
                <a:ext uri="{FF2B5EF4-FFF2-40B4-BE49-F238E27FC236}">
                  <a16:creationId xmlns:a16="http://schemas.microsoft.com/office/drawing/2014/main" id="{2474B9AA-2198-E7F6-3528-9F18FA89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86966" y="2045134"/>
              <a:ext cx="280444" cy="280444"/>
            </a:xfrm>
            <a:prstGeom prst="rect">
              <a:avLst/>
            </a:prstGeom>
          </p:spPr>
        </p:pic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C3DEDB27-FBC7-A7EF-D4A1-68DAE27FFAA9}"/>
                </a:ext>
              </a:extLst>
            </p:cNvPr>
            <p:cNvCxnSpPr>
              <a:cxnSpLocks/>
              <a:stCxn id="39" idx="3"/>
              <a:endCxn id="57" idx="1"/>
            </p:cNvCxnSpPr>
            <p:nvPr/>
          </p:nvCxnSpPr>
          <p:spPr>
            <a:xfrm flipV="1">
              <a:off x="4311572" y="310177"/>
              <a:ext cx="1035829" cy="7639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2FB3ACD7-5118-481C-5CC3-CA4A31DE8C8B}"/>
                </a:ext>
              </a:extLst>
            </p:cNvPr>
            <p:cNvCxnSpPr>
              <a:cxnSpLocks/>
              <a:stCxn id="39" idx="3"/>
              <a:endCxn id="71" idx="1"/>
            </p:cNvCxnSpPr>
            <p:nvPr/>
          </p:nvCxnSpPr>
          <p:spPr>
            <a:xfrm>
              <a:off x="4311572" y="1074115"/>
              <a:ext cx="1114730" cy="35069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A8AD6C2-C32C-29E5-1D44-35A47498C091}"/>
                </a:ext>
              </a:extLst>
            </p:cNvPr>
            <p:cNvCxnSpPr>
              <a:cxnSpLocks/>
            </p:cNvCxnSpPr>
            <p:nvPr/>
          </p:nvCxnSpPr>
          <p:spPr>
            <a:xfrm>
              <a:off x="7381674" y="1412558"/>
              <a:ext cx="0" cy="242125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5ABCC9DF-2B21-49DB-EF81-B7C83FFF8869}"/>
                </a:ext>
              </a:extLst>
            </p:cNvPr>
            <p:cNvCxnSpPr>
              <a:cxnSpLocks/>
            </p:cNvCxnSpPr>
            <p:nvPr/>
          </p:nvCxnSpPr>
          <p:spPr>
            <a:xfrm>
              <a:off x="1134506" y="833975"/>
              <a:ext cx="622815" cy="4968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F51AE4F-9949-CB6A-9BDC-8BE194FD9866}"/>
                </a:ext>
              </a:extLst>
            </p:cNvPr>
            <p:cNvSpPr/>
            <p:nvPr/>
          </p:nvSpPr>
          <p:spPr>
            <a:xfrm>
              <a:off x="1784351" y="2406925"/>
              <a:ext cx="2787650" cy="30424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Distributed Application Cluster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CF5B3693-8068-2381-603E-13E74BB58F21}"/>
                </a:ext>
              </a:extLst>
            </p:cNvPr>
            <p:cNvSpPr/>
            <p:nvPr/>
          </p:nvSpPr>
          <p:spPr>
            <a:xfrm>
              <a:off x="5220193" y="2402165"/>
              <a:ext cx="3386592" cy="30424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err="1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HarborMaster</a:t>
              </a:r>
              <a:r>
                <a:rPr lang="en-US" sz="140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 Infrastructure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41D401D-D214-E825-094B-933F564A9BC8}"/>
                </a:ext>
              </a:extLst>
            </p:cNvPr>
            <p:cNvSpPr/>
            <p:nvPr/>
          </p:nvSpPr>
          <p:spPr>
            <a:xfrm>
              <a:off x="106171" y="1466300"/>
              <a:ext cx="1313372" cy="30424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Clients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EA64391A-E4F5-B0F9-2B79-58F50F0F8753}"/>
                </a:ext>
              </a:extLst>
            </p:cNvPr>
            <p:cNvSpPr/>
            <p:nvPr/>
          </p:nvSpPr>
          <p:spPr>
            <a:xfrm>
              <a:off x="234271" y="1946705"/>
              <a:ext cx="213557" cy="213397"/>
            </a:xfrm>
            <a:prstGeom prst="rect">
              <a:avLst/>
            </a:prstGeom>
            <a:solidFill>
              <a:srgbClr val="92D05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6F775C1-6BE8-6045-FBC4-F20564C0E546}"/>
                </a:ext>
              </a:extLst>
            </p:cNvPr>
            <p:cNvSpPr/>
            <p:nvPr/>
          </p:nvSpPr>
          <p:spPr>
            <a:xfrm>
              <a:off x="4964089" y="556414"/>
              <a:ext cx="1366897" cy="30424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Storage Servers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3665D512-5378-FE32-A83E-D3B0E572A10A}"/>
                </a:ext>
              </a:extLst>
            </p:cNvPr>
            <p:cNvGrpSpPr/>
            <p:nvPr/>
          </p:nvGrpSpPr>
          <p:grpSpPr>
            <a:xfrm>
              <a:off x="210133" y="2377859"/>
              <a:ext cx="273050" cy="273050"/>
              <a:chOff x="210133" y="2377859"/>
              <a:chExt cx="273050" cy="273050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0DB6409-9237-91D0-D3FA-35715805D4FF}"/>
                  </a:ext>
                </a:extLst>
              </p:cNvPr>
              <p:cNvSpPr/>
              <p:nvPr/>
            </p:nvSpPr>
            <p:spPr>
              <a:xfrm flipV="1">
                <a:off x="234270" y="2409814"/>
                <a:ext cx="213557" cy="209140"/>
              </a:xfrm>
              <a:prstGeom prst="rect">
                <a:avLst/>
              </a:prstGeom>
              <a:solidFill>
                <a:srgbClr val="FF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</p:txBody>
          </p:sp>
          <p:pic>
            <p:nvPicPr>
              <p:cNvPr id="142" name="Graphic 141" descr="Lock outline">
                <a:extLst>
                  <a:ext uri="{FF2B5EF4-FFF2-40B4-BE49-F238E27FC236}">
                    <a16:creationId xmlns:a16="http://schemas.microsoft.com/office/drawing/2014/main" id="{38C86A5F-98A4-1F42-300F-C1F87E7D8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10133" y="2377859"/>
                <a:ext cx="273050" cy="273050"/>
              </a:xfrm>
              <a:prstGeom prst="rect">
                <a:avLst/>
              </a:prstGeom>
            </p:spPr>
          </p:pic>
        </p:grp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C2B9DA9-ABFA-50BD-7417-0567BC504FE3}"/>
                </a:ext>
              </a:extLst>
            </p:cNvPr>
            <p:cNvSpPr/>
            <p:nvPr/>
          </p:nvSpPr>
          <p:spPr>
            <a:xfrm>
              <a:off x="471678" y="1897454"/>
              <a:ext cx="2011238" cy="30424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Persistent State 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A11C6A0-5610-47C9-61BE-BC1B2D0EB9C5}"/>
                </a:ext>
              </a:extLst>
            </p:cNvPr>
            <p:cNvSpPr/>
            <p:nvPr/>
          </p:nvSpPr>
          <p:spPr>
            <a:xfrm>
              <a:off x="469070" y="2346340"/>
              <a:ext cx="2011238" cy="30424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TEE-protected</a:t>
              </a:r>
            </a:p>
            <a:p>
              <a:r>
                <a:rPr lang="en-US" sz="110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In-Memory State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F324098-860D-FD0B-C1DE-7402C460CE43}"/>
                </a:ext>
              </a:extLst>
            </p:cNvPr>
            <p:cNvSpPr/>
            <p:nvPr/>
          </p:nvSpPr>
          <p:spPr>
            <a:xfrm>
              <a:off x="3186970" y="57840"/>
              <a:ext cx="1124601" cy="30424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Worker Nodes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203FF4A-4131-BF3F-5138-72A19393FE1C}"/>
                </a:ext>
              </a:extLst>
            </p:cNvPr>
            <p:cNvSpPr/>
            <p:nvPr/>
          </p:nvSpPr>
          <p:spPr>
            <a:xfrm>
              <a:off x="5507278" y="2086117"/>
              <a:ext cx="719484" cy="30424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Auditor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9F0462BA-4530-6491-F636-F45160FC5304}"/>
                </a:ext>
              </a:extLst>
            </p:cNvPr>
            <p:cNvCxnSpPr>
              <a:cxnSpLocks/>
              <a:stCxn id="39" idx="3"/>
              <a:endCxn id="81" idx="1"/>
            </p:cNvCxnSpPr>
            <p:nvPr/>
          </p:nvCxnSpPr>
          <p:spPr>
            <a:xfrm flipV="1">
              <a:off x="4311572" y="745257"/>
              <a:ext cx="2291944" cy="32885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0447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A08F9F-798E-3EA7-3359-A21D7FEF8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your </a:t>
            </a:r>
            <a:r>
              <a:rPr lang="en-US" strike="sngStrike" dirty="0"/>
              <a:t>poison</a:t>
            </a:r>
            <a:r>
              <a:rPr lang="en-US" dirty="0"/>
              <a:t> antidote!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3C83DE6-81E9-BEF8-A9A7-62F92A2E0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1691" y="2315404"/>
            <a:ext cx="5438374" cy="3648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/>
              <a:t>Also includes an eventually consistent distributed KV store.</a:t>
            </a:r>
          </a:p>
          <a:p>
            <a:pPr>
              <a:lnSpc>
                <a:spcPct val="150000"/>
              </a:lnSpc>
            </a:pPr>
            <a:r>
              <a:rPr lang="en-US" sz="2400"/>
              <a:t>New applications can abstract away the details of causal logging.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FEA2EA-CF67-C406-9EDD-6C13ACE1B67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/>
              <a:t>Just the logging and auditing infrastructure.</a:t>
            </a:r>
          </a:p>
          <a:p>
            <a:pPr>
              <a:lnSpc>
                <a:spcPct val="150000"/>
              </a:lnSpc>
            </a:pPr>
            <a:r>
              <a:rPr lang="en-US" sz="2400"/>
              <a:t>Suitable for lifting-and-shifting existing applications.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6970CD5-AD0A-3447-29CB-CB9137CDC728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err="1"/>
              <a:t>HarborMaster</a:t>
            </a:r>
            <a:r>
              <a:rPr lang="en-US"/>
              <a:t>-lite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E33AB0B-B452-4D54-AF0B-5C617273826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err="1"/>
              <a:t>HarborMaster</a:t>
            </a:r>
            <a:r>
              <a:rPr lang="en-US"/>
              <a:t>-core</a:t>
            </a:r>
          </a:p>
        </p:txBody>
      </p:sp>
    </p:spTree>
    <p:extLst>
      <p:ext uri="{BB962C8B-B14F-4D97-AF65-F5344CB8AC3E}">
        <p14:creationId xmlns:p14="http://schemas.microsoft.com/office/powerpoint/2010/main" val="17645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  <p:bldP spid="6" grpId="0" build="p"/>
      <p:bldP spid="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4A332DC-B26F-46AD-F266-B512BA887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  <p:pic>
        <p:nvPicPr>
          <p:cNvPr id="9" name="Picture 8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F804DB90-6709-D06F-4BF6-C16C38F9D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167" y="1246184"/>
            <a:ext cx="9803665" cy="527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46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DA680-F778-9614-D415-02A3D02FD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744A3C-BAC6-90D2-DC3B-FCF74872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  <p:pic>
        <p:nvPicPr>
          <p:cNvPr id="3" name="Picture 2" descr="A graph with numbers and a number of nodes&#10;&#10;AI-generated content may be incorrect.">
            <a:extLst>
              <a:ext uri="{FF2B5EF4-FFF2-40B4-BE49-F238E27FC236}">
                <a16:creationId xmlns:a16="http://schemas.microsoft.com/office/drawing/2014/main" id="{A8556849-4937-2D48-52F5-3A6797E29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15" y="1356967"/>
            <a:ext cx="10924170" cy="44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96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70A0B-F600-2B1E-3B0A-5F61C8AC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4C4C9-768F-A7E4-E885-8A50E5C3C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9500" y="76150"/>
            <a:ext cx="9293000" cy="18568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422C4-EB1B-5150-82D3-3A341F20F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4439" y="4143717"/>
            <a:ext cx="7863200" cy="1709733"/>
          </a:xfrm>
        </p:spPr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shubham_mishra@berkeley.edu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Find me during poster session </a:t>
            </a:r>
            <a:r>
              <a:rPr lang="en-US" u="sng" dirty="0"/>
              <a:t>tomorrow!</a:t>
            </a:r>
          </a:p>
        </p:txBody>
      </p:sp>
      <p:pic>
        <p:nvPicPr>
          <p:cNvPr id="6" name="Picture 5" descr="A person in a suit and top hat holding a clipboard&#10;&#10;AI-generated content may be incorrect.">
            <a:extLst>
              <a:ext uri="{FF2B5EF4-FFF2-40B4-BE49-F238E27FC236}">
                <a16:creationId xmlns:a16="http://schemas.microsoft.com/office/drawing/2014/main" id="{D7262239-2853-5D56-4A04-66D25D603B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959"/>
          <a:stretch>
            <a:fillRect/>
          </a:stretch>
        </p:blipFill>
        <p:spPr>
          <a:xfrm>
            <a:off x="6632696" y="3996651"/>
            <a:ext cx="3056497" cy="21102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Subtitle 3">
                <a:extLst>
                  <a:ext uri="{FF2B5EF4-FFF2-40B4-BE49-F238E27FC236}">
                    <a16:creationId xmlns:a16="http://schemas.microsoft.com/office/drawing/2014/main" id="{0391A0F7-A705-9C34-04B4-A142F17D37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8016" y="2839932"/>
                <a:ext cx="10749360" cy="589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Hanken Grotesk"/>
                  <a:buNone/>
                  <a:defRPr sz="1867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1pPr>
                <a:lvl2pPr marL="914400" marR="0" lvl="1" indent="-317500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Hanken Grotesk"/>
                  <a:buNone/>
                  <a:defRPr sz="2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2pPr>
                <a:lvl3pPr marL="1371600" marR="0" lvl="2" indent="-317500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Hanken Grotesk"/>
                  <a:buNone/>
                  <a:defRPr sz="2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3pPr>
                <a:lvl4pPr marL="1828800" marR="0" lvl="3" indent="-317500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Hanken Grotesk"/>
                  <a:buNone/>
                  <a:defRPr sz="2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4pPr>
                <a:lvl5pPr marL="2286000" marR="0" lvl="4" indent="-317500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Hanken Grotesk"/>
                  <a:buNone/>
                  <a:defRPr sz="2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5pPr>
                <a:lvl6pPr marL="2743200" marR="0" lvl="5" indent="-317500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Hanken Grotesk"/>
                  <a:buNone/>
                  <a:defRPr sz="2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6pPr>
                <a:lvl7pPr marL="3200400" marR="0" lvl="6" indent="-317500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Hanken Grotesk"/>
                  <a:buNone/>
                  <a:defRPr sz="2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7pPr>
                <a:lvl8pPr marL="3657600" marR="0" lvl="7" indent="-317500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Hanken Grotesk"/>
                  <a:buNone/>
                  <a:defRPr sz="2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8pPr>
                <a:lvl9pPr marL="4114800" marR="0" lvl="8" indent="-317500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Hanken Grotesk"/>
                  <a:buNone/>
                  <a:defRPr sz="2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9pPr>
              </a:lstStyle>
              <a:p>
                <a:pPr marL="139700" indent="0"/>
                <a:r>
                  <a:rPr lang="en-US" sz="3600" dirty="0"/>
                  <a:t>Rollback Attack </a:t>
                </a:r>
                <a14:m>
                  <m:oMath xmlns:m="http://schemas.openxmlformats.org/officeDocument/2006/math">
                    <m:r>
                      <a:rPr lang="en-US" sz="360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600" i="1" smtClean="0">
                        <a:latin typeface="Cambria Math" panose="02040503050406030204" pitchFamily="18" charset="0"/>
                      </a:rPr>
                      <m:t>⇒  </m:t>
                    </m:r>
                  </m:oMath>
                </a14:m>
                <a:r>
                  <a:rPr lang="en-US" sz="3600" dirty="0"/>
                  <a:t>Violation of Causality</a:t>
                </a:r>
              </a:p>
            </p:txBody>
          </p:sp>
        </mc:Choice>
        <mc:Fallback>
          <p:sp>
            <p:nvSpPr>
              <p:cNvPr id="4" name="Subtitle 3">
                <a:extLst>
                  <a:ext uri="{FF2B5EF4-FFF2-40B4-BE49-F238E27FC236}">
                    <a16:creationId xmlns:a16="http://schemas.microsoft.com/office/drawing/2014/main" id="{0391A0F7-A705-9C34-04B4-A142F17D3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016" y="2839932"/>
                <a:ext cx="10749360" cy="589068"/>
              </a:xfrm>
              <a:prstGeom prst="rect">
                <a:avLst/>
              </a:prstGeom>
              <a:blipFill>
                <a:blip r:embed="rId4"/>
                <a:stretch>
                  <a:fillRect l="-354" t="-8333" b="-52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859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ACA13-E56E-2D7E-5EB4-E90B797E7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F27C35-E97A-0677-4647-0AFA03B1F439}"/>
              </a:ext>
            </a:extLst>
          </p:cNvPr>
          <p:cNvSpPr/>
          <p:nvPr/>
        </p:nvSpPr>
        <p:spPr>
          <a:xfrm>
            <a:off x="5653700" y="3315981"/>
            <a:ext cx="871164" cy="8711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Lock outline">
            <a:extLst>
              <a:ext uri="{FF2B5EF4-FFF2-40B4-BE49-F238E27FC236}">
                <a16:creationId xmlns:a16="http://schemas.microsoft.com/office/drawing/2014/main" id="{1356CEEE-683B-E820-9315-B86716894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0732" y="3716150"/>
            <a:ext cx="708264" cy="70826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9D13003-43CB-3C84-725E-5181AFC82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Evolution of TCB</a:t>
            </a:r>
          </a:p>
        </p:txBody>
      </p:sp>
      <p:pic>
        <p:nvPicPr>
          <p:cNvPr id="6" name="Graphic 5" descr="Single gear outline">
            <a:extLst>
              <a:ext uri="{FF2B5EF4-FFF2-40B4-BE49-F238E27FC236}">
                <a16:creationId xmlns:a16="http://schemas.microsoft.com/office/drawing/2014/main" id="{5D9BB515-C0CC-0B6A-A00C-6BBF678DF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5150" y="3397431"/>
            <a:ext cx="708264" cy="70826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61BCC1D-2C36-BA53-3E83-0D631F1F4F42}"/>
              </a:ext>
            </a:extLst>
          </p:cNvPr>
          <p:cNvGrpSpPr/>
          <p:nvPr/>
        </p:nvGrpSpPr>
        <p:grpSpPr>
          <a:xfrm>
            <a:off x="5113020" y="1356967"/>
            <a:ext cx="2051304" cy="693008"/>
            <a:chOff x="5751576" y="1255240"/>
            <a:chExt cx="2706624" cy="914400"/>
          </a:xfrm>
        </p:grpSpPr>
        <p:pic>
          <p:nvPicPr>
            <p:cNvPr id="17" name="Graphic 16" descr="Gears outline">
              <a:extLst>
                <a:ext uri="{FF2B5EF4-FFF2-40B4-BE49-F238E27FC236}">
                  <a16:creationId xmlns:a16="http://schemas.microsoft.com/office/drawing/2014/main" id="{CE26937D-62F7-04C4-8373-F59A5DCC1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18" name="Graphic 17" descr="Gears outline">
              <a:extLst>
                <a:ext uri="{FF2B5EF4-FFF2-40B4-BE49-F238E27FC236}">
                  <a16:creationId xmlns:a16="http://schemas.microsoft.com/office/drawing/2014/main" id="{AE9720D2-DFAE-ADBD-376D-F6BB2A7E0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19" name="Graphic 18" descr="Gears outline">
              <a:extLst>
                <a:ext uri="{FF2B5EF4-FFF2-40B4-BE49-F238E27FC236}">
                  <a16:creationId xmlns:a16="http://schemas.microsoft.com/office/drawing/2014/main" id="{00586D6E-9650-AB04-F34F-DDEC99EA4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21" name="Graphic 20" descr="Database outline">
              <a:extLst>
                <a:ext uri="{FF2B5EF4-FFF2-40B4-BE49-F238E27FC236}">
                  <a16:creationId xmlns:a16="http://schemas.microsoft.com/office/drawing/2014/main" id="{85DE262B-44AA-2B44-552D-1811D6318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6AF882-3D73-B58A-188D-C644E7B50971}"/>
              </a:ext>
            </a:extLst>
          </p:cNvPr>
          <p:cNvGrpSpPr/>
          <p:nvPr/>
        </p:nvGrpSpPr>
        <p:grpSpPr>
          <a:xfrm>
            <a:off x="966072" y="3452828"/>
            <a:ext cx="2051304" cy="693008"/>
            <a:chOff x="5751576" y="1255240"/>
            <a:chExt cx="2706624" cy="914400"/>
          </a:xfrm>
        </p:grpSpPr>
        <p:pic>
          <p:nvPicPr>
            <p:cNvPr id="24" name="Graphic 23" descr="Gears outline">
              <a:extLst>
                <a:ext uri="{FF2B5EF4-FFF2-40B4-BE49-F238E27FC236}">
                  <a16:creationId xmlns:a16="http://schemas.microsoft.com/office/drawing/2014/main" id="{247954FC-3A9B-99FE-CA2C-9A93C1C3F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25" name="Graphic 24" descr="Gears outline">
              <a:extLst>
                <a:ext uri="{FF2B5EF4-FFF2-40B4-BE49-F238E27FC236}">
                  <a16:creationId xmlns:a16="http://schemas.microsoft.com/office/drawing/2014/main" id="{07DFE61F-D4B4-1325-BF7C-A3F515C81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26" name="Graphic 25" descr="Gears outline">
              <a:extLst>
                <a:ext uri="{FF2B5EF4-FFF2-40B4-BE49-F238E27FC236}">
                  <a16:creationId xmlns:a16="http://schemas.microsoft.com/office/drawing/2014/main" id="{C6C0949E-2DC8-5952-BB5E-47588A5BD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27" name="Graphic 26" descr="Database outline">
              <a:extLst>
                <a:ext uri="{FF2B5EF4-FFF2-40B4-BE49-F238E27FC236}">
                  <a16:creationId xmlns:a16="http://schemas.microsoft.com/office/drawing/2014/main" id="{51C50102-DF73-62E2-EF40-1DEE3420F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A1421A-82E8-86FC-FB20-23244F26BA1E}"/>
              </a:ext>
            </a:extLst>
          </p:cNvPr>
          <p:cNvGrpSpPr/>
          <p:nvPr/>
        </p:nvGrpSpPr>
        <p:grpSpPr>
          <a:xfrm>
            <a:off x="9189864" y="3452828"/>
            <a:ext cx="2051304" cy="693008"/>
            <a:chOff x="5751576" y="1255240"/>
            <a:chExt cx="2706624" cy="914400"/>
          </a:xfrm>
        </p:grpSpPr>
        <p:pic>
          <p:nvPicPr>
            <p:cNvPr id="29" name="Graphic 28" descr="Gears outline">
              <a:extLst>
                <a:ext uri="{FF2B5EF4-FFF2-40B4-BE49-F238E27FC236}">
                  <a16:creationId xmlns:a16="http://schemas.microsoft.com/office/drawing/2014/main" id="{4E2CC1DD-85FC-922E-095B-0E573ED54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30" name="Graphic 29" descr="Gears outline">
              <a:extLst>
                <a:ext uri="{FF2B5EF4-FFF2-40B4-BE49-F238E27FC236}">
                  <a16:creationId xmlns:a16="http://schemas.microsoft.com/office/drawing/2014/main" id="{FFD710AA-718B-43F0-2F06-3D9278D1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31" name="Graphic 30" descr="Gears outline">
              <a:extLst>
                <a:ext uri="{FF2B5EF4-FFF2-40B4-BE49-F238E27FC236}">
                  <a16:creationId xmlns:a16="http://schemas.microsoft.com/office/drawing/2014/main" id="{4CE673CE-5092-6265-CEB5-7080BA2A6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32" name="Graphic 31" descr="Database outline">
              <a:extLst>
                <a:ext uri="{FF2B5EF4-FFF2-40B4-BE49-F238E27FC236}">
                  <a16:creationId xmlns:a16="http://schemas.microsoft.com/office/drawing/2014/main" id="{657680F9-A5A1-82FD-1377-60261ED09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F6330F-DEAF-CAB0-318A-E5D8A46463F9}"/>
              </a:ext>
            </a:extLst>
          </p:cNvPr>
          <p:cNvGrpSpPr/>
          <p:nvPr/>
        </p:nvGrpSpPr>
        <p:grpSpPr>
          <a:xfrm>
            <a:off x="5097636" y="5690421"/>
            <a:ext cx="2051304" cy="693008"/>
            <a:chOff x="5751576" y="1255240"/>
            <a:chExt cx="2706624" cy="914400"/>
          </a:xfrm>
        </p:grpSpPr>
        <p:pic>
          <p:nvPicPr>
            <p:cNvPr id="34" name="Graphic 33" descr="Gears outline">
              <a:extLst>
                <a:ext uri="{FF2B5EF4-FFF2-40B4-BE49-F238E27FC236}">
                  <a16:creationId xmlns:a16="http://schemas.microsoft.com/office/drawing/2014/main" id="{17F33CFA-7DE3-7E50-1A5D-EC86FA416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35" name="Graphic 34" descr="Gears outline">
              <a:extLst>
                <a:ext uri="{FF2B5EF4-FFF2-40B4-BE49-F238E27FC236}">
                  <a16:creationId xmlns:a16="http://schemas.microsoft.com/office/drawing/2014/main" id="{57768890-7362-133C-0B96-74FBF9545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36" name="Graphic 35" descr="Gears outline">
              <a:extLst>
                <a:ext uri="{FF2B5EF4-FFF2-40B4-BE49-F238E27FC236}">
                  <a16:creationId xmlns:a16="http://schemas.microsoft.com/office/drawing/2014/main" id="{4D5C0D82-1E6E-3178-2991-2957BE724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37" name="Graphic 36" descr="Database outline">
              <a:extLst>
                <a:ext uri="{FF2B5EF4-FFF2-40B4-BE49-F238E27FC236}">
                  <a16:creationId xmlns:a16="http://schemas.microsoft.com/office/drawing/2014/main" id="{FEF5143C-58D3-B6E7-19CF-2C6F521B0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14B2988-191D-6FA0-A725-9D96D6F30C7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017376" y="3799332"/>
            <a:ext cx="2548409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762403-7ECA-2F86-02AD-D79AC1482840}"/>
              </a:ext>
            </a:extLst>
          </p:cNvPr>
          <p:cNvCxnSpPr>
            <a:cxnSpLocks/>
          </p:cNvCxnSpPr>
          <p:nvPr/>
        </p:nvCxnSpPr>
        <p:spPr>
          <a:xfrm>
            <a:off x="6641455" y="3803904"/>
            <a:ext cx="2548409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EB0A175-1536-9B84-FCE9-264DB801C32F}"/>
              </a:ext>
            </a:extLst>
          </p:cNvPr>
          <p:cNvCxnSpPr>
            <a:cxnSpLocks/>
          </p:cNvCxnSpPr>
          <p:nvPr/>
        </p:nvCxnSpPr>
        <p:spPr>
          <a:xfrm>
            <a:off x="6111096" y="4342569"/>
            <a:ext cx="0" cy="134785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EC032F9-99F8-81D6-5520-4D5E3F6B92D7}"/>
              </a:ext>
            </a:extLst>
          </p:cNvPr>
          <p:cNvCxnSpPr>
            <a:cxnSpLocks/>
          </p:cNvCxnSpPr>
          <p:nvPr/>
        </p:nvCxnSpPr>
        <p:spPr>
          <a:xfrm>
            <a:off x="6111096" y="2043335"/>
            <a:ext cx="0" cy="116620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5ADF98-CB07-8081-6947-3D08FCA7248B}"/>
              </a:ext>
            </a:extLst>
          </p:cNvPr>
          <p:cNvGrpSpPr/>
          <p:nvPr/>
        </p:nvGrpSpPr>
        <p:grpSpPr>
          <a:xfrm>
            <a:off x="9230289" y="1317119"/>
            <a:ext cx="2051304" cy="693008"/>
            <a:chOff x="5751576" y="1255240"/>
            <a:chExt cx="2706624" cy="914400"/>
          </a:xfrm>
        </p:grpSpPr>
        <p:pic>
          <p:nvPicPr>
            <p:cNvPr id="49" name="Graphic 48" descr="Gears outline">
              <a:extLst>
                <a:ext uri="{FF2B5EF4-FFF2-40B4-BE49-F238E27FC236}">
                  <a16:creationId xmlns:a16="http://schemas.microsoft.com/office/drawing/2014/main" id="{92A9D5C3-A3A8-D141-D67C-E32F308D5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50" name="Graphic 49" descr="Gears outline">
              <a:extLst>
                <a:ext uri="{FF2B5EF4-FFF2-40B4-BE49-F238E27FC236}">
                  <a16:creationId xmlns:a16="http://schemas.microsoft.com/office/drawing/2014/main" id="{8570EDD2-4F52-3519-425D-38580EB0B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51" name="Graphic 50" descr="Gears outline">
              <a:extLst>
                <a:ext uri="{FF2B5EF4-FFF2-40B4-BE49-F238E27FC236}">
                  <a16:creationId xmlns:a16="http://schemas.microsoft.com/office/drawing/2014/main" id="{6323A98D-B36A-EF3E-1FD0-CC12CC9A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52" name="Graphic 51" descr="Database outline">
              <a:extLst>
                <a:ext uri="{FF2B5EF4-FFF2-40B4-BE49-F238E27FC236}">
                  <a16:creationId xmlns:a16="http://schemas.microsoft.com/office/drawing/2014/main" id="{81BF00E0-14DB-1DFC-4DC9-ACA1B1BD9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32BC42F-5A25-2D49-2B0B-4E16A91CA7B8}"/>
              </a:ext>
            </a:extLst>
          </p:cNvPr>
          <p:cNvGrpSpPr/>
          <p:nvPr/>
        </p:nvGrpSpPr>
        <p:grpSpPr>
          <a:xfrm>
            <a:off x="9230289" y="5690421"/>
            <a:ext cx="2051304" cy="693008"/>
            <a:chOff x="5751576" y="1255240"/>
            <a:chExt cx="2706624" cy="914400"/>
          </a:xfrm>
        </p:grpSpPr>
        <p:pic>
          <p:nvPicPr>
            <p:cNvPr id="54" name="Graphic 53" descr="Gears outline">
              <a:extLst>
                <a:ext uri="{FF2B5EF4-FFF2-40B4-BE49-F238E27FC236}">
                  <a16:creationId xmlns:a16="http://schemas.microsoft.com/office/drawing/2014/main" id="{7E5D98BE-C1C1-C82A-5AB9-2F1F9DCF9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55" name="Graphic 54" descr="Gears outline">
              <a:extLst>
                <a:ext uri="{FF2B5EF4-FFF2-40B4-BE49-F238E27FC236}">
                  <a16:creationId xmlns:a16="http://schemas.microsoft.com/office/drawing/2014/main" id="{0AF5B3E8-E11B-428F-2A6C-0F1DE36C4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56" name="Graphic 55" descr="Gears outline">
              <a:extLst>
                <a:ext uri="{FF2B5EF4-FFF2-40B4-BE49-F238E27FC236}">
                  <a16:creationId xmlns:a16="http://schemas.microsoft.com/office/drawing/2014/main" id="{F8276B60-856B-F134-E7B8-62C66A606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57" name="Graphic 56" descr="Database outline">
              <a:extLst>
                <a:ext uri="{FF2B5EF4-FFF2-40B4-BE49-F238E27FC236}">
                  <a16:creationId xmlns:a16="http://schemas.microsoft.com/office/drawing/2014/main" id="{23C973E8-B87A-FE42-CF70-6FDF0C0D7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04E427-7B9A-9D04-0D9F-75033B142712}"/>
              </a:ext>
            </a:extLst>
          </p:cNvPr>
          <p:cNvGrpSpPr/>
          <p:nvPr/>
        </p:nvGrpSpPr>
        <p:grpSpPr>
          <a:xfrm>
            <a:off x="1006497" y="5690421"/>
            <a:ext cx="2051304" cy="693008"/>
            <a:chOff x="5751576" y="1255240"/>
            <a:chExt cx="2706624" cy="914400"/>
          </a:xfrm>
        </p:grpSpPr>
        <p:pic>
          <p:nvPicPr>
            <p:cNvPr id="59" name="Graphic 58" descr="Gears outline">
              <a:extLst>
                <a:ext uri="{FF2B5EF4-FFF2-40B4-BE49-F238E27FC236}">
                  <a16:creationId xmlns:a16="http://schemas.microsoft.com/office/drawing/2014/main" id="{199100B4-EC86-4931-E769-69DE994F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60" name="Graphic 59" descr="Gears outline">
              <a:extLst>
                <a:ext uri="{FF2B5EF4-FFF2-40B4-BE49-F238E27FC236}">
                  <a16:creationId xmlns:a16="http://schemas.microsoft.com/office/drawing/2014/main" id="{ED990D7F-2FDC-9A21-9A30-478EA9DB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61" name="Graphic 60" descr="Gears outline">
              <a:extLst>
                <a:ext uri="{FF2B5EF4-FFF2-40B4-BE49-F238E27FC236}">
                  <a16:creationId xmlns:a16="http://schemas.microsoft.com/office/drawing/2014/main" id="{90B9080F-0D61-44C8-FA10-AFB9EEEA2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62" name="Graphic 61" descr="Database outline">
              <a:extLst>
                <a:ext uri="{FF2B5EF4-FFF2-40B4-BE49-F238E27FC236}">
                  <a16:creationId xmlns:a16="http://schemas.microsoft.com/office/drawing/2014/main" id="{F3A8F8A9-BBBD-D71D-40FC-951357522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1E601A3-A529-9059-A392-B0F46A1645C5}"/>
              </a:ext>
            </a:extLst>
          </p:cNvPr>
          <p:cNvGrpSpPr/>
          <p:nvPr/>
        </p:nvGrpSpPr>
        <p:grpSpPr>
          <a:xfrm>
            <a:off x="1046922" y="1356967"/>
            <a:ext cx="2051304" cy="693008"/>
            <a:chOff x="5751576" y="1255240"/>
            <a:chExt cx="2706624" cy="914400"/>
          </a:xfrm>
        </p:grpSpPr>
        <p:pic>
          <p:nvPicPr>
            <p:cNvPr id="64" name="Graphic 63" descr="Gears outline">
              <a:extLst>
                <a:ext uri="{FF2B5EF4-FFF2-40B4-BE49-F238E27FC236}">
                  <a16:creationId xmlns:a16="http://schemas.microsoft.com/office/drawing/2014/main" id="{EB05EE60-E41E-3BE8-2EBF-4D4ECCF43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65" name="Graphic 64" descr="Gears outline">
              <a:extLst>
                <a:ext uri="{FF2B5EF4-FFF2-40B4-BE49-F238E27FC236}">
                  <a16:creationId xmlns:a16="http://schemas.microsoft.com/office/drawing/2014/main" id="{1B46A1E5-61D0-3F16-B222-64B23972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66" name="Graphic 65" descr="Gears outline">
              <a:extLst>
                <a:ext uri="{FF2B5EF4-FFF2-40B4-BE49-F238E27FC236}">
                  <a16:creationId xmlns:a16="http://schemas.microsoft.com/office/drawing/2014/main" id="{134C24A2-A6FD-F473-7C1F-A57C68764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67" name="Graphic 66" descr="Database outline">
              <a:extLst>
                <a:ext uri="{FF2B5EF4-FFF2-40B4-BE49-F238E27FC236}">
                  <a16:creationId xmlns:a16="http://schemas.microsoft.com/office/drawing/2014/main" id="{36A78672-B30D-B24B-9B11-B90286C16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EAD41B2-26B0-BEAF-5964-879AA6C7C11D}"/>
              </a:ext>
            </a:extLst>
          </p:cNvPr>
          <p:cNvCxnSpPr>
            <a:cxnSpLocks/>
          </p:cNvCxnSpPr>
          <p:nvPr/>
        </p:nvCxnSpPr>
        <p:spPr>
          <a:xfrm>
            <a:off x="3083387" y="1970279"/>
            <a:ext cx="2482398" cy="131762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830C8F5-7B91-1B80-B2BB-D5282D6BD73F}"/>
              </a:ext>
            </a:extLst>
          </p:cNvPr>
          <p:cNvCxnSpPr>
            <a:cxnSpLocks/>
          </p:cNvCxnSpPr>
          <p:nvPr/>
        </p:nvCxnSpPr>
        <p:spPr>
          <a:xfrm flipV="1">
            <a:off x="6598181" y="1921623"/>
            <a:ext cx="2632108" cy="1354511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095B7D5-3E62-2A20-4005-1B9958E2193D}"/>
              </a:ext>
            </a:extLst>
          </p:cNvPr>
          <p:cNvCxnSpPr>
            <a:cxnSpLocks/>
          </p:cNvCxnSpPr>
          <p:nvPr/>
        </p:nvCxnSpPr>
        <p:spPr>
          <a:xfrm>
            <a:off x="6641455" y="4193742"/>
            <a:ext cx="2588834" cy="1704138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1ADD188-A79D-FBBB-5D81-F2B197B65057}"/>
              </a:ext>
            </a:extLst>
          </p:cNvPr>
          <p:cNvCxnSpPr>
            <a:cxnSpLocks/>
          </p:cNvCxnSpPr>
          <p:nvPr/>
        </p:nvCxnSpPr>
        <p:spPr>
          <a:xfrm flipH="1">
            <a:off x="3055698" y="4239311"/>
            <a:ext cx="2531543" cy="1490958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21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4A331-FCBB-18CA-AAFA-3EAD90CC5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A3DB97-8BC7-1C71-D7FB-D0AB069C1AF6}"/>
              </a:ext>
            </a:extLst>
          </p:cNvPr>
          <p:cNvSpPr/>
          <p:nvPr/>
        </p:nvSpPr>
        <p:spPr>
          <a:xfrm>
            <a:off x="910407" y="1317120"/>
            <a:ext cx="10501664" cy="50663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3622842-232D-96E8-657A-044C19CA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Evolution of TCB</a:t>
            </a:r>
          </a:p>
        </p:txBody>
      </p:sp>
      <p:pic>
        <p:nvPicPr>
          <p:cNvPr id="6" name="Graphic 5" descr="Single gear outline">
            <a:extLst>
              <a:ext uri="{FF2B5EF4-FFF2-40B4-BE49-F238E27FC236}">
                <a16:creationId xmlns:a16="http://schemas.microsoft.com/office/drawing/2014/main" id="{407624A5-3232-42E7-DCA6-C0585ED00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150" y="3397431"/>
            <a:ext cx="708264" cy="70826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62216F-1B60-8A43-870C-D8EA775996BB}"/>
              </a:ext>
            </a:extLst>
          </p:cNvPr>
          <p:cNvGrpSpPr/>
          <p:nvPr/>
        </p:nvGrpSpPr>
        <p:grpSpPr>
          <a:xfrm>
            <a:off x="5113020" y="1356967"/>
            <a:ext cx="2051304" cy="693008"/>
            <a:chOff x="5751576" y="1255240"/>
            <a:chExt cx="2706624" cy="914400"/>
          </a:xfrm>
        </p:grpSpPr>
        <p:pic>
          <p:nvPicPr>
            <p:cNvPr id="17" name="Graphic 16" descr="Gears outline">
              <a:extLst>
                <a:ext uri="{FF2B5EF4-FFF2-40B4-BE49-F238E27FC236}">
                  <a16:creationId xmlns:a16="http://schemas.microsoft.com/office/drawing/2014/main" id="{29B70B8C-4C48-7B34-E218-572B68D27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18" name="Graphic 17" descr="Gears outline">
              <a:extLst>
                <a:ext uri="{FF2B5EF4-FFF2-40B4-BE49-F238E27FC236}">
                  <a16:creationId xmlns:a16="http://schemas.microsoft.com/office/drawing/2014/main" id="{680DF035-4470-EB7C-0157-976CE9818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19" name="Graphic 18" descr="Gears outline">
              <a:extLst>
                <a:ext uri="{FF2B5EF4-FFF2-40B4-BE49-F238E27FC236}">
                  <a16:creationId xmlns:a16="http://schemas.microsoft.com/office/drawing/2014/main" id="{5C497454-D381-65E9-59E0-138F119E7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21" name="Graphic 20" descr="Database outline">
              <a:extLst>
                <a:ext uri="{FF2B5EF4-FFF2-40B4-BE49-F238E27FC236}">
                  <a16:creationId xmlns:a16="http://schemas.microsoft.com/office/drawing/2014/main" id="{EF3DF1D5-89B8-DB4D-BC3E-935350871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93B1C6-C5BE-367D-DB9D-36D63910A021}"/>
              </a:ext>
            </a:extLst>
          </p:cNvPr>
          <p:cNvGrpSpPr/>
          <p:nvPr/>
        </p:nvGrpSpPr>
        <p:grpSpPr>
          <a:xfrm>
            <a:off x="966072" y="3452828"/>
            <a:ext cx="2051304" cy="693008"/>
            <a:chOff x="5751576" y="1255240"/>
            <a:chExt cx="2706624" cy="914400"/>
          </a:xfrm>
        </p:grpSpPr>
        <p:pic>
          <p:nvPicPr>
            <p:cNvPr id="24" name="Graphic 23" descr="Gears outline">
              <a:extLst>
                <a:ext uri="{FF2B5EF4-FFF2-40B4-BE49-F238E27FC236}">
                  <a16:creationId xmlns:a16="http://schemas.microsoft.com/office/drawing/2014/main" id="{B20DAA41-F763-9E6E-F2B2-C59BCBFDA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25" name="Graphic 24" descr="Gears outline">
              <a:extLst>
                <a:ext uri="{FF2B5EF4-FFF2-40B4-BE49-F238E27FC236}">
                  <a16:creationId xmlns:a16="http://schemas.microsoft.com/office/drawing/2014/main" id="{A196455C-69BA-5E1F-8858-E10AD334E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26" name="Graphic 25" descr="Gears outline">
              <a:extLst>
                <a:ext uri="{FF2B5EF4-FFF2-40B4-BE49-F238E27FC236}">
                  <a16:creationId xmlns:a16="http://schemas.microsoft.com/office/drawing/2014/main" id="{9D8EFAFE-831B-2E09-C8FB-3D3BA4F46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27" name="Graphic 26" descr="Database outline">
              <a:extLst>
                <a:ext uri="{FF2B5EF4-FFF2-40B4-BE49-F238E27FC236}">
                  <a16:creationId xmlns:a16="http://schemas.microsoft.com/office/drawing/2014/main" id="{5B0C1B21-B7C5-F354-70E4-857155ACA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4DFC18-181C-E39A-F983-5B9D72D3EEDF}"/>
              </a:ext>
            </a:extLst>
          </p:cNvPr>
          <p:cNvGrpSpPr/>
          <p:nvPr/>
        </p:nvGrpSpPr>
        <p:grpSpPr>
          <a:xfrm>
            <a:off x="9189864" y="3452828"/>
            <a:ext cx="2051304" cy="693008"/>
            <a:chOff x="5751576" y="1255240"/>
            <a:chExt cx="2706624" cy="914400"/>
          </a:xfrm>
        </p:grpSpPr>
        <p:pic>
          <p:nvPicPr>
            <p:cNvPr id="29" name="Graphic 28" descr="Gears outline">
              <a:extLst>
                <a:ext uri="{FF2B5EF4-FFF2-40B4-BE49-F238E27FC236}">
                  <a16:creationId xmlns:a16="http://schemas.microsoft.com/office/drawing/2014/main" id="{DBF6383A-465B-89A4-D4C8-6A991CF59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30" name="Graphic 29" descr="Gears outline">
              <a:extLst>
                <a:ext uri="{FF2B5EF4-FFF2-40B4-BE49-F238E27FC236}">
                  <a16:creationId xmlns:a16="http://schemas.microsoft.com/office/drawing/2014/main" id="{880FFF0B-E239-4ABD-9B4C-E65DD73E4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31" name="Graphic 30" descr="Gears outline">
              <a:extLst>
                <a:ext uri="{FF2B5EF4-FFF2-40B4-BE49-F238E27FC236}">
                  <a16:creationId xmlns:a16="http://schemas.microsoft.com/office/drawing/2014/main" id="{7B6CF9F0-DC4E-C914-7A36-0F383D2C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32" name="Graphic 31" descr="Database outline">
              <a:extLst>
                <a:ext uri="{FF2B5EF4-FFF2-40B4-BE49-F238E27FC236}">
                  <a16:creationId xmlns:a16="http://schemas.microsoft.com/office/drawing/2014/main" id="{671B93FE-64DA-0425-4384-8B227D88B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D63E64F-6594-312E-2E10-2718C89E7F47}"/>
              </a:ext>
            </a:extLst>
          </p:cNvPr>
          <p:cNvGrpSpPr/>
          <p:nvPr/>
        </p:nvGrpSpPr>
        <p:grpSpPr>
          <a:xfrm>
            <a:off x="5097636" y="5690421"/>
            <a:ext cx="2051304" cy="693008"/>
            <a:chOff x="5751576" y="1255240"/>
            <a:chExt cx="2706624" cy="914400"/>
          </a:xfrm>
        </p:grpSpPr>
        <p:pic>
          <p:nvPicPr>
            <p:cNvPr id="34" name="Graphic 33" descr="Gears outline">
              <a:extLst>
                <a:ext uri="{FF2B5EF4-FFF2-40B4-BE49-F238E27FC236}">
                  <a16:creationId xmlns:a16="http://schemas.microsoft.com/office/drawing/2014/main" id="{A4EB0993-4B33-D380-9446-008E16C26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35" name="Graphic 34" descr="Gears outline">
              <a:extLst>
                <a:ext uri="{FF2B5EF4-FFF2-40B4-BE49-F238E27FC236}">
                  <a16:creationId xmlns:a16="http://schemas.microsoft.com/office/drawing/2014/main" id="{22F296D8-FFF3-BF9D-5AE2-8F6C014D9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36" name="Graphic 35" descr="Gears outline">
              <a:extLst>
                <a:ext uri="{FF2B5EF4-FFF2-40B4-BE49-F238E27FC236}">
                  <a16:creationId xmlns:a16="http://schemas.microsoft.com/office/drawing/2014/main" id="{1457DBC0-B7DD-E1D1-94E7-E1D81F1C4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37" name="Graphic 36" descr="Database outline">
              <a:extLst>
                <a:ext uri="{FF2B5EF4-FFF2-40B4-BE49-F238E27FC236}">
                  <a16:creationId xmlns:a16="http://schemas.microsoft.com/office/drawing/2014/main" id="{F0B10412-3860-20EA-BB83-784BE3C95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1D0E34-5FBD-C45A-B58E-1A5A305E3C37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017376" y="3799332"/>
            <a:ext cx="2548409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F065669-878A-CA84-5E08-105E00D70CC7}"/>
              </a:ext>
            </a:extLst>
          </p:cNvPr>
          <p:cNvCxnSpPr>
            <a:cxnSpLocks/>
          </p:cNvCxnSpPr>
          <p:nvPr/>
        </p:nvCxnSpPr>
        <p:spPr>
          <a:xfrm>
            <a:off x="6641455" y="3803904"/>
            <a:ext cx="2548409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9E824EA-7069-9F37-73F7-BC0D4A451A94}"/>
              </a:ext>
            </a:extLst>
          </p:cNvPr>
          <p:cNvCxnSpPr>
            <a:cxnSpLocks/>
          </p:cNvCxnSpPr>
          <p:nvPr/>
        </p:nvCxnSpPr>
        <p:spPr>
          <a:xfrm>
            <a:off x="6111096" y="4342569"/>
            <a:ext cx="0" cy="134785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4F4EAD-72D5-D787-0E87-494DE4255CA0}"/>
              </a:ext>
            </a:extLst>
          </p:cNvPr>
          <p:cNvCxnSpPr>
            <a:cxnSpLocks/>
          </p:cNvCxnSpPr>
          <p:nvPr/>
        </p:nvCxnSpPr>
        <p:spPr>
          <a:xfrm>
            <a:off x="6111096" y="2043335"/>
            <a:ext cx="0" cy="116620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6AA8C2B-2CC2-D9F2-CD27-42B64A301663}"/>
              </a:ext>
            </a:extLst>
          </p:cNvPr>
          <p:cNvGrpSpPr/>
          <p:nvPr/>
        </p:nvGrpSpPr>
        <p:grpSpPr>
          <a:xfrm>
            <a:off x="9230289" y="1317119"/>
            <a:ext cx="2051304" cy="693008"/>
            <a:chOff x="5751576" y="1255240"/>
            <a:chExt cx="2706624" cy="914400"/>
          </a:xfrm>
        </p:grpSpPr>
        <p:pic>
          <p:nvPicPr>
            <p:cNvPr id="49" name="Graphic 48" descr="Gears outline">
              <a:extLst>
                <a:ext uri="{FF2B5EF4-FFF2-40B4-BE49-F238E27FC236}">
                  <a16:creationId xmlns:a16="http://schemas.microsoft.com/office/drawing/2014/main" id="{828A9C53-3A4D-6A42-ECA4-23303A295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50" name="Graphic 49" descr="Gears outline">
              <a:extLst>
                <a:ext uri="{FF2B5EF4-FFF2-40B4-BE49-F238E27FC236}">
                  <a16:creationId xmlns:a16="http://schemas.microsoft.com/office/drawing/2014/main" id="{EB9D6C9E-2A07-9270-0F65-918A9374B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51" name="Graphic 50" descr="Gears outline">
              <a:extLst>
                <a:ext uri="{FF2B5EF4-FFF2-40B4-BE49-F238E27FC236}">
                  <a16:creationId xmlns:a16="http://schemas.microsoft.com/office/drawing/2014/main" id="{B14AE7C5-4799-E7FA-E172-2C3DEF1B5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52" name="Graphic 51" descr="Database outline">
              <a:extLst>
                <a:ext uri="{FF2B5EF4-FFF2-40B4-BE49-F238E27FC236}">
                  <a16:creationId xmlns:a16="http://schemas.microsoft.com/office/drawing/2014/main" id="{C9C742A4-8FE1-05B2-A849-E42F1ECD0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F16884-389C-CD8F-3491-C0AEE0232526}"/>
              </a:ext>
            </a:extLst>
          </p:cNvPr>
          <p:cNvGrpSpPr/>
          <p:nvPr/>
        </p:nvGrpSpPr>
        <p:grpSpPr>
          <a:xfrm>
            <a:off x="9230289" y="5690421"/>
            <a:ext cx="2051304" cy="693008"/>
            <a:chOff x="5751576" y="1255240"/>
            <a:chExt cx="2706624" cy="914400"/>
          </a:xfrm>
        </p:grpSpPr>
        <p:pic>
          <p:nvPicPr>
            <p:cNvPr id="54" name="Graphic 53" descr="Gears outline">
              <a:extLst>
                <a:ext uri="{FF2B5EF4-FFF2-40B4-BE49-F238E27FC236}">
                  <a16:creationId xmlns:a16="http://schemas.microsoft.com/office/drawing/2014/main" id="{92E78A39-778B-7C5D-0471-48059AF3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55" name="Graphic 54" descr="Gears outline">
              <a:extLst>
                <a:ext uri="{FF2B5EF4-FFF2-40B4-BE49-F238E27FC236}">
                  <a16:creationId xmlns:a16="http://schemas.microsoft.com/office/drawing/2014/main" id="{FE5C7EE5-33A8-BFBB-9D3F-9E2965D23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56" name="Graphic 55" descr="Gears outline">
              <a:extLst>
                <a:ext uri="{FF2B5EF4-FFF2-40B4-BE49-F238E27FC236}">
                  <a16:creationId xmlns:a16="http://schemas.microsoft.com/office/drawing/2014/main" id="{3B8C8CD8-CC63-C0B4-CDB3-BDA209F7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57" name="Graphic 56" descr="Database outline">
              <a:extLst>
                <a:ext uri="{FF2B5EF4-FFF2-40B4-BE49-F238E27FC236}">
                  <a16:creationId xmlns:a16="http://schemas.microsoft.com/office/drawing/2014/main" id="{D01081FE-6F06-22A6-08EB-8AF0C096F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F9751A4-B740-C39D-17B7-B994FF15A4B3}"/>
              </a:ext>
            </a:extLst>
          </p:cNvPr>
          <p:cNvGrpSpPr/>
          <p:nvPr/>
        </p:nvGrpSpPr>
        <p:grpSpPr>
          <a:xfrm>
            <a:off x="1006497" y="5690421"/>
            <a:ext cx="2051304" cy="693008"/>
            <a:chOff x="5751576" y="1255240"/>
            <a:chExt cx="2706624" cy="914400"/>
          </a:xfrm>
        </p:grpSpPr>
        <p:pic>
          <p:nvPicPr>
            <p:cNvPr id="59" name="Graphic 58" descr="Gears outline">
              <a:extLst>
                <a:ext uri="{FF2B5EF4-FFF2-40B4-BE49-F238E27FC236}">
                  <a16:creationId xmlns:a16="http://schemas.microsoft.com/office/drawing/2014/main" id="{C69210BA-2F3B-7F3B-A6D4-B56F38511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60" name="Graphic 59" descr="Gears outline">
              <a:extLst>
                <a:ext uri="{FF2B5EF4-FFF2-40B4-BE49-F238E27FC236}">
                  <a16:creationId xmlns:a16="http://schemas.microsoft.com/office/drawing/2014/main" id="{6F4FE61E-81AB-A1E9-1896-4BA8034FA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61" name="Graphic 60" descr="Gears outline">
              <a:extLst>
                <a:ext uri="{FF2B5EF4-FFF2-40B4-BE49-F238E27FC236}">
                  <a16:creationId xmlns:a16="http://schemas.microsoft.com/office/drawing/2014/main" id="{A96C70B4-53F2-610B-D7DE-B49963BF9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62" name="Graphic 61" descr="Database outline">
              <a:extLst>
                <a:ext uri="{FF2B5EF4-FFF2-40B4-BE49-F238E27FC236}">
                  <a16:creationId xmlns:a16="http://schemas.microsoft.com/office/drawing/2014/main" id="{56B7686E-017A-87E3-071D-4814AF6EF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4AE91EA-CAA8-3649-21C9-90F55CB5DE9C}"/>
              </a:ext>
            </a:extLst>
          </p:cNvPr>
          <p:cNvGrpSpPr/>
          <p:nvPr/>
        </p:nvGrpSpPr>
        <p:grpSpPr>
          <a:xfrm>
            <a:off x="1046922" y="1356967"/>
            <a:ext cx="2051304" cy="693008"/>
            <a:chOff x="5751576" y="1255240"/>
            <a:chExt cx="2706624" cy="914400"/>
          </a:xfrm>
        </p:grpSpPr>
        <p:pic>
          <p:nvPicPr>
            <p:cNvPr id="64" name="Graphic 63" descr="Gears outline">
              <a:extLst>
                <a:ext uri="{FF2B5EF4-FFF2-40B4-BE49-F238E27FC236}">
                  <a16:creationId xmlns:a16="http://schemas.microsoft.com/office/drawing/2014/main" id="{4D5C10F7-1689-7900-AD4B-5F4FF6CFF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65" name="Graphic 64" descr="Gears outline">
              <a:extLst>
                <a:ext uri="{FF2B5EF4-FFF2-40B4-BE49-F238E27FC236}">
                  <a16:creationId xmlns:a16="http://schemas.microsoft.com/office/drawing/2014/main" id="{C34D182B-7489-9F3B-84AD-82A941DC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66" name="Graphic 65" descr="Gears outline">
              <a:extLst>
                <a:ext uri="{FF2B5EF4-FFF2-40B4-BE49-F238E27FC236}">
                  <a16:creationId xmlns:a16="http://schemas.microsoft.com/office/drawing/2014/main" id="{06408F0A-EF16-2E6F-6EA0-988955E5C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67" name="Graphic 66" descr="Database outline">
              <a:extLst>
                <a:ext uri="{FF2B5EF4-FFF2-40B4-BE49-F238E27FC236}">
                  <a16:creationId xmlns:a16="http://schemas.microsoft.com/office/drawing/2014/main" id="{DBE39F0A-BF3B-576C-1002-EC234FC28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19FCADC-BB6C-47B5-CA26-F1BADE9E0143}"/>
              </a:ext>
            </a:extLst>
          </p:cNvPr>
          <p:cNvCxnSpPr>
            <a:cxnSpLocks/>
          </p:cNvCxnSpPr>
          <p:nvPr/>
        </p:nvCxnSpPr>
        <p:spPr>
          <a:xfrm>
            <a:off x="3083387" y="1970279"/>
            <a:ext cx="2482398" cy="131762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128EC9B-EDA4-8B7C-E6E5-86C6C1073889}"/>
              </a:ext>
            </a:extLst>
          </p:cNvPr>
          <p:cNvCxnSpPr>
            <a:cxnSpLocks/>
          </p:cNvCxnSpPr>
          <p:nvPr/>
        </p:nvCxnSpPr>
        <p:spPr>
          <a:xfrm flipV="1">
            <a:off x="6598181" y="1921623"/>
            <a:ext cx="2632108" cy="1354511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9714E3D-B412-DFD2-5693-30574AC1BCCB}"/>
              </a:ext>
            </a:extLst>
          </p:cNvPr>
          <p:cNvCxnSpPr>
            <a:cxnSpLocks/>
          </p:cNvCxnSpPr>
          <p:nvPr/>
        </p:nvCxnSpPr>
        <p:spPr>
          <a:xfrm>
            <a:off x="6641455" y="4193742"/>
            <a:ext cx="2588834" cy="1704138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63922F9-A95C-A63B-A884-D6063AC1FA23}"/>
              </a:ext>
            </a:extLst>
          </p:cNvPr>
          <p:cNvCxnSpPr>
            <a:cxnSpLocks/>
          </p:cNvCxnSpPr>
          <p:nvPr/>
        </p:nvCxnSpPr>
        <p:spPr>
          <a:xfrm flipH="1">
            <a:off x="3055698" y="4239311"/>
            <a:ext cx="2531543" cy="1490958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Lock outline">
            <a:extLst>
              <a:ext uri="{FF2B5EF4-FFF2-40B4-BE49-F238E27FC236}">
                <a16:creationId xmlns:a16="http://schemas.microsoft.com/office/drawing/2014/main" id="{07E6BFC5-B50A-18ED-EB76-B819D03553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57939" y="5910501"/>
            <a:ext cx="708264" cy="70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42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B6CCC-5487-76A6-C065-6BF73F5CB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98EC34-A5F4-8A4B-B426-FF68D35C620D}"/>
              </a:ext>
            </a:extLst>
          </p:cNvPr>
          <p:cNvSpPr/>
          <p:nvPr/>
        </p:nvSpPr>
        <p:spPr>
          <a:xfrm>
            <a:off x="910407" y="1317120"/>
            <a:ext cx="10501664" cy="50663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Lock outline">
            <a:extLst>
              <a:ext uri="{FF2B5EF4-FFF2-40B4-BE49-F238E27FC236}">
                <a16:creationId xmlns:a16="http://schemas.microsoft.com/office/drawing/2014/main" id="{6A554A95-A5EA-27C9-6CC2-2D23930E9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57939" y="5910501"/>
            <a:ext cx="708264" cy="70826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CE5FB26-CC7A-03B7-4A51-9F7D72290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Evolution of TCB</a:t>
            </a:r>
          </a:p>
        </p:txBody>
      </p:sp>
      <p:pic>
        <p:nvPicPr>
          <p:cNvPr id="6" name="Graphic 5" descr="Single gear outline">
            <a:extLst>
              <a:ext uri="{FF2B5EF4-FFF2-40B4-BE49-F238E27FC236}">
                <a16:creationId xmlns:a16="http://schemas.microsoft.com/office/drawing/2014/main" id="{95B4E045-5AF8-998D-6578-9FBD9A6980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5150" y="3397431"/>
            <a:ext cx="708264" cy="70826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9C4F307-D81B-768B-0C49-12FE51F94068}"/>
              </a:ext>
            </a:extLst>
          </p:cNvPr>
          <p:cNvGrpSpPr/>
          <p:nvPr/>
        </p:nvGrpSpPr>
        <p:grpSpPr>
          <a:xfrm>
            <a:off x="5113020" y="1356967"/>
            <a:ext cx="2051304" cy="693008"/>
            <a:chOff x="5751576" y="1255240"/>
            <a:chExt cx="2706624" cy="914400"/>
          </a:xfrm>
        </p:grpSpPr>
        <p:pic>
          <p:nvPicPr>
            <p:cNvPr id="17" name="Graphic 16" descr="Gears outline">
              <a:extLst>
                <a:ext uri="{FF2B5EF4-FFF2-40B4-BE49-F238E27FC236}">
                  <a16:creationId xmlns:a16="http://schemas.microsoft.com/office/drawing/2014/main" id="{E325ACD1-EB06-3149-7038-3E4E4C2D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18" name="Graphic 17" descr="Gears outline">
              <a:extLst>
                <a:ext uri="{FF2B5EF4-FFF2-40B4-BE49-F238E27FC236}">
                  <a16:creationId xmlns:a16="http://schemas.microsoft.com/office/drawing/2014/main" id="{EB984CE5-F1DE-C969-B4E4-D26745B35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19" name="Graphic 18" descr="Gears outline">
              <a:extLst>
                <a:ext uri="{FF2B5EF4-FFF2-40B4-BE49-F238E27FC236}">
                  <a16:creationId xmlns:a16="http://schemas.microsoft.com/office/drawing/2014/main" id="{C38EDF7A-7B71-9783-A1FB-D757CC3F6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21" name="Graphic 20" descr="Database outline">
              <a:extLst>
                <a:ext uri="{FF2B5EF4-FFF2-40B4-BE49-F238E27FC236}">
                  <a16:creationId xmlns:a16="http://schemas.microsoft.com/office/drawing/2014/main" id="{B51C7335-A24A-09C8-EB1E-F8A076C49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22E74C-5B55-35BF-629A-8AB06B579B4A}"/>
              </a:ext>
            </a:extLst>
          </p:cNvPr>
          <p:cNvGrpSpPr/>
          <p:nvPr/>
        </p:nvGrpSpPr>
        <p:grpSpPr>
          <a:xfrm>
            <a:off x="966072" y="3452828"/>
            <a:ext cx="2051304" cy="693008"/>
            <a:chOff x="5751576" y="1255240"/>
            <a:chExt cx="2706624" cy="914400"/>
          </a:xfrm>
        </p:grpSpPr>
        <p:pic>
          <p:nvPicPr>
            <p:cNvPr id="24" name="Graphic 23" descr="Gears outline">
              <a:extLst>
                <a:ext uri="{FF2B5EF4-FFF2-40B4-BE49-F238E27FC236}">
                  <a16:creationId xmlns:a16="http://schemas.microsoft.com/office/drawing/2014/main" id="{A91C2AE9-644A-C446-79F8-8F9BBDA5E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25" name="Graphic 24" descr="Gears outline">
              <a:extLst>
                <a:ext uri="{FF2B5EF4-FFF2-40B4-BE49-F238E27FC236}">
                  <a16:creationId xmlns:a16="http://schemas.microsoft.com/office/drawing/2014/main" id="{C5648A2E-2E6B-2FF2-DCC3-B125E0F5E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26" name="Graphic 25" descr="Gears outline">
              <a:extLst>
                <a:ext uri="{FF2B5EF4-FFF2-40B4-BE49-F238E27FC236}">
                  <a16:creationId xmlns:a16="http://schemas.microsoft.com/office/drawing/2014/main" id="{ADE765B7-0C0B-E188-08F0-DF4975C6A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27" name="Graphic 26" descr="Database outline">
              <a:extLst>
                <a:ext uri="{FF2B5EF4-FFF2-40B4-BE49-F238E27FC236}">
                  <a16:creationId xmlns:a16="http://schemas.microsoft.com/office/drawing/2014/main" id="{074EAD45-8B20-E104-7862-BE47AF7FC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678537-38E1-1A9C-029A-E12B65390F66}"/>
              </a:ext>
            </a:extLst>
          </p:cNvPr>
          <p:cNvGrpSpPr/>
          <p:nvPr/>
        </p:nvGrpSpPr>
        <p:grpSpPr>
          <a:xfrm>
            <a:off x="9189864" y="3452828"/>
            <a:ext cx="2051304" cy="693008"/>
            <a:chOff x="5751576" y="1255240"/>
            <a:chExt cx="2706624" cy="914400"/>
          </a:xfrm>
        </p:grpSpPr>
        <p:pic>
          <p:nvPicPr>
            <p:cNvPr id="29" name="Graphic 28" descr="Gears outline">
              <a:extLst>
                <a:ext uri="{FF2B5EF4-FFF2-40B4-BE49-F238E27FC236}">
                  <a16:creationId xmlns:a16="http://schemas.microsoft.com/office/drawing/2014/main" id="{9867C404-CC47-4795-5EFD-42B99E5AD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30" name="Graphic 29" descr="Gears outline">
              <a:extLst>
                <a:ext uri="{FF2B5EF4-FFF2-40B4-BE49-F238E27FC236}">
                  <a16:creationId xmlns:a16="http://schemas.microsoft.com/office/drawing/2014/main" id="{EAF97EA8-26E3-A1B6-51C2-51B3A577C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31" name="Graphic 30" descr="Gears outline">
              <a:extLst>
                <a:ext uri="{FF2B5EF4-FFF2-40B4-BE49-F238E27FC236}">
                  <a16:creationId xmlns:a16="http://schemas.microsoft.com/office/drawing/2014/main" id="{EEC5F17F-4DE8-CD0E-3D1E-EE070903D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32" name="Graphic 31" descr="Database outline">
              <a:extLst>
                <a:ext uri="{FF2B5EF4-FFF2-40B4-BE49-F238E27FC236}">
                  <a16:creationId xmlns:a16="http://schemas.microsoft.com/office/drawing/2014/main" id="{6BAF8A88-8A3A-F35C-8170-7AECCA3B4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615545D-BBD6-86C5-A3AA-372AEA1AC576}"/>
              </a:ext>
            </a:extLst>
          </p:cNvPr>
          <p:cNvGrpSpPr/>
          <p:nvPr/>
        </p:nvGrpSpPr>
        <p:grpSpPr>
          <a:xfrm>
            <a:off x="5097636" y="5690421"/>
            <a:ext cx="2051304" cy="693008"/>
            <a:chOff x="5751576" y="1255240"/>
            <a:chExt cx="2706624" cy="914400"/>
          </a:xfrm>
        </p:grpSpPr>
        <p:pic>
          <p:nvPicPr>
            <p:cNvPr id="34" name="Graphic 33" descr="Gears outline">
              <a:extLst>
                <a:ext uri="{FF2B5EF4-FFF2-40B4-BE49-F238E27FC236}">
                  <a16:creationId xmlns:a16="http://schemas.microsoft.com/office/drawing/2014/main" id="{2FF5863B-81B9-6F60-2149-CE9A2F208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35" name="Graphic 34" descr="Gears outline">
              <a:extLst>
                <a:ext uri="{FF2B5EF4-FFF2-40B4-BE49-F238E27FC236}">
                  <a16:creationId xmlns:a16="http://schemas.microsoft.com/office/drawing/2014/main" id="{EA5A80F6-FA09-E553-2919-F0AF36EF8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36" name="Graphic 35" descr="Gears outline">
              <a:extLst>
                <a:ext uri="{FF2B5EF4-FFF2-40B4-BE49-F238E27FC236}">
                  <a16:creationId xmlns:a16="http://schemas.microsoft.com/office/drawing/2014/main" id="{136CE3E0-C443-1C00-5573-5CAA965A5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37" name="Graphic 36" descr="Database outline">
              <a:extLst>
                <a:ext uri="{FF2B5EF4-FFF2-40B4-BE49-F238E27FC236}">
                  <a16:creationId xmlns:a16="http://schemas.microsoft.com/office/drawing/2014/main" id="{6C09985E-D734-DD09-35CF-ABB0F9634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CC9FDD0-AD0D-3C6A-2CFA-6C9F7B8DB24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017376" y="3799332"/>
            <a:ext cx="2548409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BA74F64-C975-B29D-EA99-28F13AB8655B}"/>
              </a:ext>
            </a:extLst>
          </p:cNvPr>
          <p:cNvCxnSpPr>
            <a:cxnSpLocks/>
          </p:cNvCxnSpPr>
          <p:nvPr/>
        </p:nvCxnSpPr>
        <p:spPr>
          <a:xfrm>
            <a:off x="6641455" y="3803904"/>
            <a:ext cx="2548409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833DD1D-4DFF-0672-B6F0-9BC6CBD57191}"/>
              </a:ext>
            </a:extLst>
          </p:cNvPr>
          <p:cNvCxnSpPr>
            <a:cxnSpLocks/>
          </p:cNvCxnSpPr>
          <p:nvPr/>
        </p:nvCxnSpPr>
        <p:spPr>
          <a:xfrm>
            <a:off x="6111096" y="4342569"/>
            <a:ext cx="0" cy="134785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A790BC3-EB93-EC3D-1BFD-A5E393D3B77B}"/>
              </a:ext>
            </a:extLst>
          </p:cNvPr>
          <p:cNvCxnSpPr>
            <a:cxnSpLocks/>
          </p:cNvCxnSpPr>
          <p:nvPr/>
        </p:nvCxnSpPr>
        <p:spPr>
          <a:xfrm>
            <a:off x="6111096" y="2043335"/>
            <a:ext cx="0" cy="116620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471BDF-F9EF-D187-F328-305289FED06A}"/>
              </a:ext>
            </a:extLst>
          </p:cNvPr>
          <p:cNvGrpSpPr/>
          <p:nvPr/>
        </p:nvGrpSpPr>
        <p:grpSpPr>
          <a:xfrm>
            <a:off x="9230289" y="1317119"/>
            <a:ext cx="2051304" cy="693008"/>
            <a:chOff x="5751576" y="1255240"/>
            <a:chExt cx="2706624" cy="914400"/>
          </a:xfrm>
        </p:grpSpPr>
        <p:pic>
          <p:nvPicPr>
            <p:cNvPr id="49" name="Graphic 48" descr="Gears outline">
              <a:extLst>
                <a:ext uri="{FF2B5EF4-FFF2-40B4-BE49-F238E27FC236}">
                  <a16:creationId xmlns:a16="http://schemas.microsoft.com/office/drawing/2014/main" id="{7AD4E8C9-44E4-242E-D971-5F1AE2CE2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50" name="Graphic 49" descr="Gears outline">
              <a:extLst>
                <a:ext uri="{FF2B5EF4-FFF2-40B4-BE49-F238E27FC236}">
                  <a16:creationId xmlns:a16="http://schemas.microsoft.com/office/drawing/2014/main" id="{4FB4746A-A9E0-8492-79E9-29CD9F569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51" name="Graphic 50" descr="Gears outline">
              <a:extLst>
                <a:ext uri="{FF2B5EF4-FFF2-40B4-BE49-F238E27FC236}">
                  <a16:creationId xmlns:a16="http://schemas.microsoft.com/office/drawing/2014/main" id="{3D32AC9B-0821-CE4E-8D0B-45763945A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52" name="Graphic 51" descr="Database outline">
              <a:extLst>
                <a:ext uri="{FF2B5EF4-FFF2-40B4-BE49-F238E27FC236}">
                  <a16:creationId xmlns:a16="http://schemas.microsoft.com/office/drawing/2014/main" id="{5F1CCEB3-E04A-12F9-A73C-E84091B4E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C1ED28C-4DF5-161C-58BA-EA04682A037E}"/>
              </a:ext>
            </a:extLst>
          </p:cNvPr>
          <p:cNvGrpSpPr/>
          <p:nvPr/>
        </p:nvGrpSpPr>
        <p:grpSpPr>
          <a:xfrm>
            <a:off x="9230289" y="5690421"/>
            <a:ext cx="2051304" cy="693008"/>
            <a:chOff x="5751576" y="1255240"/>
            <a:chExt cx="2706624" cy="914400"/>
          </a:xfrm>
        </p:grpSpPr>
        <p:pic>
          <p:nvPicPr>
            <p:cNvPr id="54" name="Graphic 53" descr="Gears outline">
              <a:extLst>
                <a:ext uri="{FF2B5EF4-FFF2-40B4-BE49-F238E27FC236}">
                  <a16:creationId xmlns:a16="http://schemas.microsoft.com/office/drawing/2014/main" id="{57E88501-3340-9352-6775-76D67D339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55" name="Graphic 54" descr="Gears outline">
              <a:extLst>
                <a:ext uri="{FF2B5EF4-FFF2-40B4-BE49-F238E27FC236}">
                  <a16:creationId xmlns:a16="http://schemas.microsoft.com/office/drawing/2014/main" id="{A44BCE27-BC83-A15C-3D21-1BF55E8B7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56" name="Graphic 55" descr="Gears outline">
              <a:extLst>
                <a:ext uri="{FF2B5EF4-FFF2-40B4-BE49-F238E27FC236}">
                  <a16:creationId xmlns:a16="http://schemas.microsoft.com/office/drawing/2014/main" id="{18A2F468-BB7B-AD0D-CD7D-5EFEFF7A5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57" name="Graphic 56" descr="Database outline">
              <a:extLst>
                <a:ext uri="{FF2B5EF4-FFF2-40B4-BE49-F238E27FC236}">
                  <a16:creationId xmlns:a16="http://schemas.microsoft.com/office/drawing/2014/main" id="{8B2BA2AB-44D5-20EF-F035-28F228A13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C7119A2-F971-6A2B-5133-2D6A0AC192DC}"/>
              </a:ext>
            </a:extLst>
          </p:cNvPr>
          <p:cNvGrpSpPr/>
          <p:nvPr/>
        </p:nvGrpSpPr>
        <p:grpSpPr>
          <a:xfrm>
            <a:off x="1006497" y="5690421"/>
            <a:ext cx="2051304" cy="693008"/>
            <a:chOff x="5751576" y="1255240"/>
            <a:chExt cx="2706624" cy="914400"/>
          </a:xfrm>
        </p:grpSpPr>
        <p:pic>
          <p:nvPicPr>
            <p:cNvPr id="59" name="Graphic 58" descr="Gears outline">
              <a:extLst>
                <a:ext uri="{FF2B5EF4-FFF2-40B4-BE49-F238E27FC236}">
                  <a16:creationId xmlns:a16="http://schemas.microsoft.com/office/drawing/2014/main" id="{5E5D8BBB-E6DC-8023-A0A1-DE0F32343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60" name="Graphic 59" descr="Gears outline">
              <a:extLst>
                <a:ext uri="{FF2B5EF4-FFF2-40B4-BE49-F238E27FC236}">
                  <a16:creationId xmlns:a16="http://schemas.microsoft.com/office/drawing/2014/main" id="{C380B7C9-186C-3048-883D-AF786FB2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61" name="Graphic 60" descr="Gears outline">
              <a:extLst>
                <a:ext uri="{FF2B5EF4-FFF2-40B4-BE49-F238E27FC236}">
                  <a16:creationId xmlns:a16="http://schemas.microsoft.com/office/drawing/2014/main" id="{29C1B72C-6059-70D7-E959-66F5FC408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62" name="Graphic 61" descr="Database outline">
              <a:extLst>
                <a:ext uri="{FF2B5EF4-FFF2-40B4-BE49-F238E27FC236}">
                  <a16:creationId xmlns:a16="http://schemas.microsoft.com/office/drawing/2014/main" id="{DAB9C9AA-D082-EAB4-00BC-58FB4B0A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31D9418-6E79-484A-D37B-E4DB2D26A0B8}"/>
              </a:ext>
            </a:extLst>
          </p:cNvPr>
          <p:cNvGrpSpPr/>
          <p:nvPr/>
        </p:nvGrpSpPr>
        <p:grpSpPr>
          <a:xfrm>
            <a:off x="1046922" y="1356967"/>
            <a:ext cx="2051304" cy="693008"/>
            <a:chOff x="5751576" y="1255240"/>
            <a:chExt cx="2706624" cy="914400"/>
          </a:xfrm>
        </p:grpSpPr>
        <p:pic>
          <p:nvPicPr>
            <p:cNvPr id="64" name="Graphic 63" descr="Gears outline">
              <a:extLst>
                <a:ext uri="{FF2B5EF4-FFF2-40B4-BE49-F238E27FC236}">
                  <a16:creationId xmlns:a16="http://schemas.microsoft.com/office/drawing/2014/main" id="{9818EB55-9CF0-7832-DAFA-461EA9A95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51576" y="1307818"/>
              <a:ext cx="809244" cy="809244"/>
            </a:xfrm>
            <a:prstGeom prst="rect">
              <a:avLst/>
            </a:prstGeom>
          </p:spPr>
        </p:pic>
        <p:pic>
          <p:nvPicPr>
            <p:cNvPr id="65" name="Graphic 64" descr="Gears outline">
              <a:extLst>
                <a:ext uri="{FF2B5EF4-FFF2-40B4-BE49-F238E27FC236}">
                  <a16:creationId xmlns:a16="http://schemas.microsoft.com/office/drawing/2014/main" id="{4F061E02-9830-4725-09CF-A87E3F1E2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48984" y="1307818"/>
              <a:ext cx="809244" cy="809244"/>
            </a:xfrm>
            <a:prstGeom prst="rect">
              <a:avLst/>
            </a:prstGeom>
          </p:spPr>
        </p:pic>
        <p:pic>
          <p:nvPicPr>
            <p:cNvPr id="66" name="Graphic 65" descr="Gears outline">
              <a:extLst>
                <a:ext uri="{FF2B5EF4-FFF2-40B4-BE49-F238E27FC236}">
                  <a16:creationId xmlns:a16="http://schemas.microsoft.com/office/drawing/2014/main" id="{6785F2A3-49C3-610F-B0AC-C18D2BB27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46392" y="1307818"/>
              <a:ext cx="809244" cy="809244"/>
            </a:xfrm>
            <a:prstGeom prst="rect">
              <a:avLst/>
            </a:prstGeom>
          </p:spPr>
        </p:pic>
        <p:pic>
          <p:nvPicPr>
            <p:cNvPr id="67" name="Graphic 66" descr="Database outline">
              <a:extLst>
                <a:ext uri="{FF2B5EF4-FFF2-40B4-BE49-F238E27FC236}">
                  <a16:creationId xmlns:a16="http://schemas.microsoft.com/office/drawing/2014/main" id="{1D8190B1-0AD3-3E0E-E99A-4D0280EB2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43800" y="1255240"/>
              <a:ext cx="914400" cy="914400"/>
            </a:xfrm>
            <a:prstGeom prst="rect">
              <a:avLst/>
            </a:prstGeom>
          </p:spPr>
        </p:pic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E4095D4-ED23-F309-E08B-B111AEE1D473}"/>
              </a:ext>
            </a:extLst>
          </p:cNvPr>
          <p:cNvCxnSpPr>
            <a:cxnSpLocks/>
          </p:cNvCxnSpPr>
          <p:nvPr/>
        </p:nvCxnSpPr>
        <p:spPr>
          <a:xfrm>
            <a:off x="3083387" y="1970279"/>
            <a:ext cx="2482398" cy="131762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C3CE34C-3E61-FDE9-8549-125DFA4EA1C7}"/>
              </a:ext>
            </a:extLst>
          </p:cNvPr>
          <p:cNvCxnSpPr>
            <a:cxnSpLocks/>
          </p:cNvCxnSpPr>
          <p:nvPr/>
        </p:nvCxnSpPr>
        <p:spPr>
          <a:xfrm flipV="1">
            <a:off x="6598181" y="1921623"/>
            <a:ext cx="2632108" cy="1354511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935C8CE-3C2C-767D-5901-068229DAF926}"/>
              </a:ext>
            </a:extLst>
          </p:cNvPr>
          <p:cNvCxnSpPr>
            <a:cxnSpLocks/>
          </p:cNvCxnSpPr>
          <p:nvPr/>
        </p:nvCxnSpPr>
        <p:spPr>
          <a:xfrm>
            <a:off x="6641455" y="4193742"/>
            <a:ext cx="2588834" cy="1704138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A0667D2-60EE-C588-E512-1295A9F1777C}"/>
              </a:ext>
            </a:extLst>
          </p:cNvPr>
          <p:cNvCxnSpPr>
            <a:cxnSpLocks/>
          </p:cNvCxnSpPr>
          <p:nvPr/>
        </p:nvCxnSpPr>
        <p:spPr>
          <a:xfrm flipH="1">
            <a:off x="3055698" y="4239311"/>
            <a:ext cx="2531543" cy="1490958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F95AA0-4127-9B0D-D518-3A575468D5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521" y="1454609"/>
            <a:ext cx="4927951" cy="4359598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CE2F98-7505-A3E1-FB82-B75FD86EF5F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0852" r="25268"/>
          <a:stretch>
            <a:fillRect/>
          </a:stretch>
        </p:blipFill>
        <p:spPr>
          <a:xfrm>
            <a:off x="6596780" y="832093"/>
            <a:ext cx="4964988" cy="358869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97E3F8-0161-E35B-2899-9CC073B2F1BA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6935"/>
          <a:stretch>
            <a:fillRect/>
          </a:stretch>
        </p:blipFill>
        <p:spPr>
          <a:xfrm>
            <a:off x="5776621" y="1465383"/>
            <a:ext cx="5734858" cy="4359598"/>
          </a:xfrm>
          <a:prstGeom prst="rect">
            <a:avLst/>
          </a:prstGeom>
        </p:spPr>
      </p:pic>
      <p:pic>
        <p:nvPicPr>
          <p:cNvPr id="10" name="Picture 9" descr="A close-up of several words&#10;&#10;AI-generated content may be incorrect.">
            <a:extLst>
              <a:ext uri="{FF2B5EF4-FFF2-40B4-BE49-F238E27FC236}">
                <a16:creationId xmlns:a16="http://schemas.microsoft.com/office/drawing/2014/main" id="{C90E17EB-F13F-F8B9-505E-6E58D05A44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8280" y="3327751"/>
            <a:ext cx="6525349" cy="30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6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42A38F-8321-1AA6-2167-7865EA804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774" y="2336584"/>
            <a:ext cx="8840451" cy="1014400"/>
          </a:xfrm>
        </p:spPr>
        <p:txBody>
          <a:bodyPr/>
          <a:lstStyle/>
          <a:p>
            <a:r>
              <a:rPr lang="en-US"/>
              <a:t>There’s one big problem!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2029B-2DC1-706D-28C5-981A8EA577E3}"/>
              </a:ext>
            </a:extLst>
          </p:cNvPr>
          <p:cNvSpPr txBox="1"/>
          <p:nvPr/>
        </p:nvSpPr>
        <p:spPr>
          <a:xfrm>
            <a:off x="1675774" y="4163578"/>
            <a:ext cx="884045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Hanken Grotesk" pitchFamily="2" charset="77"/>
              </a:rPr>
              <a:t>TEEs do not protect persistent storage!</a:t>
            </a:r>
          </a:p>
        </p:txBody>
      </p:sp>
    </p:spTree>
    <p:extLst>
      <p:ext uri="{BB962C8B-B14F-4D97-AF65-F5344CB8AC3E}">
        <p14:creationId xmlns:p14="http://schemas.microsoft.com/office/powerpoint/2010/main" val="21160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0A02B-5234-C050-279D-C09C30DC5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17E0CE-6511-7781-247B-DD192C24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Rollback Attacks</a:t>
            </a:r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5F8D57BA-1706-5F28-E1B4-4429D42A3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393" y="2311400"/>
            <a:ext cx="2512291" cy="22351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6A0C977-0A3B-1867-242A-2B83D555141A}"/>
              </a:ext>
            </a:extLst>
          </p:cNvPr>
          <p:cNvGrpSpPr/>
          <p:nvPr/>
        </p:nvGrpSpPr>
        <p:grpSpPr>
          <a:xfrm>
            <a:off x="1513902" y="2521528"/>
            <a:ext cx="2587044" cy="2339145"/>
            <a:chOff x="1682991" y="2684906"/>
            <a:chExt cx="2139695" cy="193562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24D612-4037-426D-A579-51A570103ED9}"/>
                </a:ext>
              </a:extLst>
            </p:cNvPr>
            <p:cNvGrpSpPr/>
            <p:nvPr/>
          </p:nvGrpSpPr>
          <p:grpSpPr>
            <a:xfrm>
              <a:off x="1682991" y="2684906"/>
              <a:ext cx="2139695" cy="1935621"/>
              <a:chOff x="3340806" y="2993417"/>
              <a:chExt cx="1225296" cy="110843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31D4D8A-A9B0-1C14-A0FB-3E2B53576F88}"/>
                  </a:ext>
                </a:extLst>
              </p:cNvPr>
              <p:cNvSpPr/>
              <p:nvPr/>
            </p:nvSpPr>
            <p:spPr>
              <a:xfrm>
                <a:off x="3340806" y="2993417"/>
                <a:ext cx="871164" cy="871165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Graphic 2" descr="Lock outline">
                <a:extLst>
                  <a:ext uri="{FF2B5EF4-FFF2-40B4-BE49-F238E27FC236}">
                    <a16:creationId xmlns:a16="http://schemas.microsoft.com/office/drawing/2014/main" id="{B4BB20DF-9C4C-1005-00FB-DF8FBF134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57838" y="3393586"/>
                <a:ext cx="708264" cy="708264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6FA62D-AA7F-8961-F5F7-8F15B7EBA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41298" y="2838822"/>
              <a:ext cx="1004671" cy="121345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B0BFAA-697B-0394-4C12-CBFDEA83569C}"/>
                  </a:ext>
                </a:extLst>
              </p:cNvPr>
              <p:cNvSpPr txBox="1"/>
              <p:nvPr/>
            </p:nvSpPr>
            <p:spPr>
              <a:xfrm>
                <a:off x="7730393" y="1426030"/>
                <a:ext cx="2512291" cy="1026435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B0BFAA-697B-0394-4C12-CBFDEA835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393" y="1426030"/>
                <a:ext cx="2512291" cy="1026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BCBB64-5628-8404-D532-65D2A47BF4D0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353245" y="3440745"/>
            <a:ext cx="48486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Vertical Scroll 18">
            <a:extLst>
              <a:ext uri="{FF2B5EF4-FFF2-40B4-BE49-F238E27FC236}">
                <a16:creationId xmlns:a16="http://schemas.microsoft.com/office/drawing/2014/main" id="{3E5AB82D-F431-4B3E-61A1-1507980D7BC0}"/>
              </a:ext>
            </a:extLst>
          </p:cNvPr>
          <p:cNvSpPr/>
          <p:nvPr/>
        </p:nvSpPr>
        <p:spPr>
          <a:xfrm>
            <a:off x="3764262" y="2015447"/>
            <a:ext cx="1394691" cy="1294462"/>
          </a:xfrm>
          <a:prstGeom prst="vertic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Model</a:t>
            </a:r>
          </a:p>
          <a:p>
            <a:pPr algn="ctr"/>
            <a:r>
              <a:rPr lang="en-US"/>
              <a:t>Checkpoint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040DF3-E6C7-F1A6-10DC-7BD469261565}"/>
                  </a:ext>
                </a:extLst>
              </p:cNvPr>
              <p:cNvSpPr txBox="1"/>
              <p:nvPr/>
            </p:nvSpPr>
            <p:spPr>
              <a:xfrm>
                <a:off x="7730392" y="1426030"/>
                <a:ext cx="2512291" cy="10349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040DF3-E6C7-F1A6-10DC-7BD469261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392" y="1426030"/>
                <a:ext cx="2512291" cy="10349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95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44444E-6 L 0.20533 -4.44444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C2A62-B0F0-C245-3F38-34FE8DBAE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8262AB-E617-A0C5-4E3E-B6491E13C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Rollback Attacks</a:t>
            </a:r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F66DC176-B725-CBB6-85F3-B3C2FE6C5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393" y="2311400"/>
            <a:ext cx="2512291" cy="22351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B6046F4-A174-281C-BC35-A9B0527404B2}"/>
              </a:ext>
            </a:extLst>
          </p:cNvPr>
          <p:cNvGrpSpPr/>
          <p:nvPr/>
        </p:nvGrpSpPr>
        <p:grpSpPr>
          <a:xfrm>
            <a:off x="1513902" y="2521528"/>
            <a:ext cx="2587044" cy="2339145"/>
            <a:chOff x="1682991" y="2684906"/>
            <a:chExt cx="2139695" cy="193562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E44F3C-0911-A1CB-13EF-EE03CC3FFB88}"/>
                </a:ext>
              </a:extLst>
            </p:cNvPr>
            <p:cNvGrpSpPr/>
            <p:nvPr/>
          </p:nvGrpSpPr>
          <p:grpSpPr>
            <a:xfrm>
              <a:off x="1682991" y="2684906"/>
              <a:ext cx="2139695" cy="1935621"/>
              <a:chOff x="3340806" y="2993417"/>
              <a:chExt cx="1225296" cy="110843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0EAB3E0-0D06-677C-0D5B-DD16E0E65787}"/>
                  </a:ext>
                </a:extLst>
              </p:cNvPr>
              <p:cNvSpPr/>
              <p:nvPr/>
            </p:nvSpPr>
            <p:spPr>
              <a:xfrm>
                <a:off x="3340806" y="2993417"/>
                <a:ext cx="871164" cy="871165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Graphic 2" descr="Lock outline">
                <a:extLst>
                  <a:ext uri="{FF2B5EF4-FFF2-40B4-BE49-F238E27FC236}">
                    <a16:creationId xmlns:a16="http://schemas.microsoft.com/office/drawing/2014/main" id="{4701F721-B131-1C93-C45A-F38FF311D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57838" y="3393586"/>
                <a:ext cx="708264" cy="708264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D4D846-B252-2E98-0F1A-0D805778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41298" y="2838822"/>
              <a:ext cx="1004671" cy="121345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BB9D8E-3312-8326-6327-3DD576DE76DB}"/>
                  </a:ext>
                </a:extLst>
              </p:cNvPr>
              <p:cNvSpPr txBox="1"/>
              <p:nvPr/>
            </p:nvSpPr>
            <p:spPr>
              <a:xfrm>
                <a:off x="7730393" y="1426030"/>
                <a:ext cx="2512291" cy="1026435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BB9D8E-3312-8326-6327-3DD576DE7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393" y="1426030"/>
                <a:ext cx="2512291" cy="1026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C32B7B-E4B8-D1A4-C08F-20BC284B5221}"/>
                  </a:ext>
                </a:extLst>
              </p:cNvPr>
              <p:cNvSpPr txBox="1"/>
              <p:nvPr/>
            </p:nvSpPr>
            <p:spPr>
              <a:xfrm>
                <a:off x="7730392" y="1426030"/>
                <a:ext cx="2512291" cy="10349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C32B7B-E4B8-D1A4-C08F-20BC284B5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392" y="1426030"/>
                <a:ext cx="2512291" cy="10349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ultiply 3">
            <a:extLst>
              <a:ext uri="{FF2B5EF4-FFF2-40B4-BE49-F238E27FC236}">
                <a16:creationId xmlns:a16="http://schemas.microsoft.com/office/drawing/2014/main" id="{8C69CBAE-2324-8090-A2ED-03D86F360EDE}"/>
              </a:ext>
            </a:extLst>
          </p:cNvPr>
          <p:cNvSpPr/>
          <p:nvPr/>
        </p:nvSpPr>
        <p:spPr>
          <a:xfrm>
            <a:off x="1345198" y="1797608"/>
            <a:ext cx="2208380" cy="3262782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EBA1A81-07F3-5986-7E1E-A3C0A436E8B2}"/>
              </a:ext>
            </a:extLst>
          </p:cNvPr>
          <p:cNvGrpSpPr/>
          <p:nvPr/>
        </p:nvGrpSpPr>
        <p:grpSpPr>
          <a:xfrm>
            <a:off x="8986537" y="3604993"/>
            <a:ext cx="2277236" cy="1255680"/>
            <a:chOff x="5453156" y="4346694"/>
            <a:chExt cx="2277236" cy="1255680"/>
          </a:xfrm>
        </p:grpSpPr>
        <p:sp>
          <p:nvSpPr>
            <p:cNvPr id="40" name="Freeform 39" descr="Devil face with solid fill with solid fill">
              <a:extLst>
                <a:ext uri="{FF2B5EF4-FFF2-40B4-BE49-F238E27FC236}">
                  <a16:creationId xmlns:a16="http://schemas.microsoft.com/office/drawing/2014/main" id="{6A385DAB-F9E1-9F59-5FEB-D4CD4D3107D8}"/>
                </a:ext>
              </a:extLst>
            </p:cNvPr>
            <p:cNvSpPr/>
            <p:nvPr/>
          </p:nvSpPr>
          <p:spPr>
            <a:xfrm>
              <a:off x="5886887" y="4346694"/>
              <a:ext cx="1095805" cy="399810"/>
            </a:xfrm>
            <a:custGeom>
              <a:avLst/>
              <a:gdLst>
                <a:gd name="csX0" fmla="*/ 85502 w 1095805"/>
                <a:gd name="csY0" fmla="*/ 873 h 399810"/>
                <a:gd name="csX1" fmla="*/ 115958 w 1095805"/>
                <a:gd name="csY1" fmla="*/ 28252 h 399810"/>
                <a:gd name="csX2" fmla="*/ 208670 w 1095805"/>
                <a:gd name="csY2" fmla="*/ 185152 h 399810"/>
                <a:gd name="csX3" fmla="*/ 210317 w 1095805"/>
                <a:gd name="csY3" fmla="*/ 185785 h 399810"/>
                <a:gd name="csX4" fmla="*/ 181648 w 1095805"/>
                <a:gd name="csY4" fmla="*/ 206035 h 399810"/>
                <a:gd name="csX5" fmla="*/ 49611 w 1095805"/>
                <a:gd name="csY5" fmla="*/ 387984 h 399810"/>
                <a:gd name="csX6" fmla="*/ 46226 w 1095805"/>
                <a:gd name="csY6" fmla="*/ 399810 h 399810"/>
                <a:gd name="csX7" fmla="*/ 31877 w 1095805"/>
                <a:gd name="csY7" fmla="*/ 377427 h 399810"/>
                <a:gd name="csX8" fmla="*/ 9061 w 1095805"/>
                <a:gd name="csY8" fmla="*/ 145833 h 399810"/>
                <a:gd name="csX9" fmla="*/ 65249 w 1095805"/>
                <a:gd name="csY9" fmla="*/ 13178 h 399810"/>
                <a:gd name="csX10" fmla="*/ 85502 w 1095805"/>
                <a:gd name="csY10" fmla="*/ 873 h 399810"/>
                <a:gd name="csX11" fmla="*/ 1012220 w 1095805"/>
                <a:gd name="csY11" fmla="*/ 372 h 399810"/>
                <a:gd name="csX12" fmla="*/ 1030557 w 1095805"/>
                <a:gd name="csY12" fmla="*/ 12424 h 399810"/>
                <a:gd name="csX13" fmla="*/ 1086744 w 1095805"/>
                <a:gd name="csY13" fmla="*/ 145080 h 399810"/>
                <a:gd name="csX14" fmla="*/ 1087781 w 1095805"/>
                <a:gd name="csY14" fmla="*/ 306377 h 399810"/>
                <a:gd name="csX15" fmla="*/ 1084516 w 1095805"/>
                <a:gd name="csY15" fmla="*/ 316100 h 399810"/>
                <a:gd name="csX16" fmla="*/ 1035489 w 1095805"/>
                <a:gd name="csY16" fmla="*/ 315185 h 399810"/>
                <a:gd name="csX17" fmla="*/ 940414 w 1095805"/>
                <a:gd name="csY17" fmla="*/ 334437 h 399810"/>
                <a:gd name="csX18" fmla="*/ 842215 w 1095805"/>
                <a:gd name="csY18" fmla="*/ 213664 h 399810"/>
                <a:gd name="csX19" fmla="*/ 832200 w 1095805"/>
                <a:gd name="csY19" fmla="*/ 206271 h 399810"/>
                <a:gd name="csX20" fmla="*/ 887279 w 1095805"/>
                <a:gd name="csY20" fmla="*/ 185045 h 399810"/>
                <a:gd name="csX21" fmla="*/ 979847 w 1095805"/>
                <a:gd name="csY21" fmla="*/ 27499 h 399810"/>
                <a:gd name="csX22" fmla="*/ 991313 w 1095805"/>
                <a:gd name="csY22" fmla="*/ 5764 h 399810"/>
                <a:gd name="csX23" fmla="*/ 1012220 w 1095805"/>
                <a:gd name="csY23" fmla="*/ 372 h 39981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</a:cxnLst>
              <a:rect l="l" t="t" r="r" b="b"/>
              <a:pathLst>
                <a:path w="1095805" h="399810">
                  <a:moveTo>
                    <a:pt x="85502" y="873"/>
                  </a:moveTo>
                  <a:cubicBezTo>
                    <a:pt x="100958" y="-592"/>
                    <a:pt x="114593" y="11666"/>
                    <a:pt x="115958" y="28252"/>
                  </a:cubicBezTo>
                  <a:cubicBezTo>
                    <a:pt x="120430" y="95346"/>
                    <a:pt x="156304" y="153575"/>
                    <a:pt x="208670" y="185152"/>
                  </a:cubicBezTo>
                  <a:lnTo>
                    <a:pt x="210317" y="185785"/>
                  </a:lnTo>
                  <a:lnTo>
                    <a:pt x="181648" y="206035"/>
                  </a:lnTo>
                  <a:cubicBezTo>
                    <a:pt x="122437" y="255461"/>
                    <a:pt x="76715" y="317952"/>
                    <a:pt x="49611" y="387984"/>
                  </a:cubicBezTo>
                  <a:lnTo>
                    <a:pt x="46226" y="399810"/>
                  </a:lnTo>
                  <a:lnTo>
                    <a:pt x="31877" y="377427"/>
                  </a:lnTo>
                  <a:cubicBezTo>
                    <a:pt x="528" y="311380"/>
                    <a:pt x="-8954" y="228818"/>
                    <a:pt x="9061" y="145833"/>
                  </a:cubicBezTo>
                  <a:cubicBezTo>
                    <a:pt x="19269" y="98003"/>
                    <a:pt x="38380" y="52881"/>
                    <a:pt x="65249" y="13178"/>
                  </a:cubicBezTo>
                  <a:cubicBezTo>
                    <a:pt x="70025" y="6127"/>
                    <a:pt x="77411" y="1640"/>
                    <a:pt x="85502" y="873"/>
                  </a:cubicBezTo>
                  <a:close/>
                  <a:moveTo>
                    <a:pt x="1012220" y="372"/>
                  </a:moveTo>
                  <a:cubicBezTo>
                    <a:pt x="1019322" y="1578"/>
                    <a:pt x="1025995" y="5690"/>
                    <a:pt x="1030557" y="12424"/>
                  </a:cubicBezTo>
                  <a:cubicBezTo>
                    <a:pt x="1057426" y="52127"/>
                    <a:pt x="1076536" y="97249"/>
                    <a:pt x="1086744" y="145080"/>
                  </a:cubicBezTo>
                  <a:cubicBezTo>
                    <a:pt x="1098754" y="200780"/>
                    <a:pt x="1098544" y="256103"/>
                    <a:pt x="1087781" y="306377"/>
                  </a:cubicBezTo>
                  <a:lnTo>
                    <a:pt x="1084516" y="316100"/>
                  </a:lnTo>
                  <a:lnTo>
                    <a:pt x="1035489" y="315185"/>
                  </a:lnTo>
                  <a:cubicBezTo>
                    <a:pt x="1003403" y="318069"/>
                    <a:pt x="971487" y="324460"/>
                    <a:pt x="940414" y="334437"/>
                  </a:cubicBezTo>
                  <a:cubicBezTo>
                    <a:pt x="914745" y="288295"/>
                    <a:pt x="881309" y="247764"/>
                    <a:pt x="842215" y="213664"/>
                  </a:cubicBezTo>
                  <a:lnTo>
                    <a:pt x="832200" y="206271"/>
                  </a:lnTo>
                  <a:lnTo>
                    <a:pt x="887279" y="185045"/>
                  </a:lnTo>
                  <a:cubicBezTo>
                    <a:pt x="939751" y="153314"/>
                    <a:pt x="975607" y="94809"/>
                    <a:pt x="979847" y="27499"/>
                  </a:cubicBezTo>
                  <a:cubicBezTo>
                    <a:pt x="980562" y="18816"/>
                    <a:pt x="984744" y="10890"/>
                    <a:pt x="991313" y="5764"/>
                  </a:cubicBezTo>
                  <a:cubicBezTo>
                    <a:pt x="997588" y="869"/>
                    <a:pt x="1005118" y="-833"/>
                    <a:pt x="1012220" y="372"/>
                  </a:cubicBezTo>
                  <a:close/>
                </a:path>
              </a:pathLst>
            </a:custGeom>
            <a:solidFill>
              <a:srgbClr val="FF0000"/>
            </a:solidFill>
            <a:ln w="13990" cap="flat">
              <a:noFill/>
              <a:prstDash val="solid"/>
              <a:miter/>
            </a:ln>
          </p:spPr>
          <p:txBody>
            <a:bodyPr wrap="square">
              <a:noAutofit/>
            </a:bodyPr>
            <a:lstStyle/>
            <a:p>
              <a:endParaRPr lang="en-US"/>
            </a:p>
          </p:txBody>
        </p:sp>
        <p:sp>
          <p:nvSpPr>
            <p:cNvPr id="37" name="Graphic 15" descr="Cloud with solid fill">
              <a:extLst>
                <a:ext uri="{FF2B5EF4-FFF2-40B4-BE49-F238E27FC236}">
                  <a16:creationId xmlns:a16="http://schemas.microsoft.com/office/drawing/2014/main" id="{997B14CE-72B4-3A44-B6B0-E270DE77562F}"/>
                </a:ext>
              </a:extLst>
            </p:cNvPr>
            <p:cNvSpPr/>
            <p:nvPr/>
          </p:nvSpPr>
          <p:spPr>
            <a:xfrm>
              <a:off x="5453156" y="4405536"/>
              <a:ext cx="2277236" cy="1196838"/>
            </a:xfrm>
            <a:custGeom>
              <a:avLst/>
              <a:gdLst>
                <a:gd name="csX0" fmla="*/ 1955703 w 2277236"/>
                <a:gd name="csY0" fmla="*/ 595740 h 1196838"/>
                <a:gd name="csX1" fmla="*/ 1928683 w 2277236"/>
                <a:gd name="csY1" fmla="*/ 595740 h 1196838"/>
                <a:gd name="csX2" fmla="*/ 1928683 w 2277236"/>
                <a:gd name="csY2" fmla="*/ 595740 h 1196838"/>
                <a:gd name="csX3" fmla="*/ 1758460 w 2277236"/>
                <a:gd name="csY3" fmla="*/ 291450 h 1196838"/>
                <a:gd name="csX4" fmla="*/ 1388291 w 2277236"/>
                <a:gd name="csY4" fmla="*/ 244061 h 1196838"/>
                <a:gd name="csX5" fmla="*/ 842495 w 2277236"/>
                <a:gd name="csY5" fmla="*/ 12102 h 1196838"/>
                <a:gd name="csX6" fmla="*/ 469624 w 2277236"/>
                <a:gd name="csY6" fmla="*/ 446090 h 1196838"/>
                <a:gd name="csX7" fmla="*/ 469624 w 2277236"/>
                <a:gd name="csY7" fmla="*/ 451078 h 1196838"/>
                <a:gd name="csX8" fmla="*/ 80541 w 2277236"/>
                <a:gd name="csY8" fmla="*/ 595740 h 1196838"/>
                <a:gd name="csX9" fmla="*/ 37310 w 2277236"/>
                <a:gd name="csY9" fmla="*/ 979845 h 1196838"/>
                <a:gd name="csX10" fmla="*/ 385863 w 2277236"/>
                <a:gd name="csY10" fmla="*/ 1194344 h 1196838"/>
                <a:gd name="csX11" fmla="*/ 385863 w 2277236"/>
                <a:gd name="csY11" fmla="*/ 1196838 h 1196838"/>
                <a:gd name="csX12" fmla="*/ 1953001 w 2277236"/>
                <a:gd name="csY12" fmla="*/ 1196838 h 1196838"/>
                <a:gd name="csX13" fmla="*/ 2277237 w 2277236"/>
                <a:gd name="csY13" fmla="*/ 897537 h 1196838"/>
                <a:gd name="csX14" fmla="*/ 1955703 w 2277236"/>
                <a:gd name="csY14" fmla="*/ 595740 h 119683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2277236" h="1196838">
                  <a:moveTo>
                    <a:pt x="1955703" y="595740"/>
                  </a:moveTo>
                  <a:cubicBezTo>
                    <a:pt x="1947597" y="595740"/>
                    <a:pt x="1936789" y="595740"/>
                    <a:pt x="1928683" y="595740"/>
                  </a:cubicBezTo>
                  <a:cubicBezTo>
                    <a:pt x="1928683" y="595740"/>
                    <a:pt x="1928683" y="595740"/>
                    <a:pt x="1928683" y="595740"/>
                  </a:cubicBezTo>
                  <a:cubicBezTo>
                    <a:pt x="1928683" y="473525"/>
                    <a:pt x="1863837" y="361287"/>
                    <a:pt x="1758460" y="291450"/>
                  </a:cubicBezTo>
                  <a:cubicBezTo>
                    <a:pt x="1650381" y="221613"/>
                    <a:pt x="1512581" y="204154"/>
                    <a:pt x="1388291" y="244061"/>
                  </a:cubicBezTo>
                  <a:cubicBezTo>
                    <a:pt x="1285617" y="59491"/>
                    <a:pt x="1058652" y="-35288"/>
                    <a:pt x="842495" y="12102"/>
                  </a:cubicBezTo>
                  <a:cubicBezTo>
                    <a:pt x="626338" y="59491"/>
                    <a:pt x="469624" y="239072"/>
                    <a:pt x="469624" y="446090"/>
                  </a:cubicBezTo>
                  <a:cubicBezTo>
                    <a:pt x="469624" y="446090"/>
                    <a:pt x="469624" y="448584"/>
                    <a:pt x="469624" y="451078"/>
                  </a:cubicBezTo>
                  <a:cubicBezTo>
                    <a:pt x="321016" y="428630"/>
                    <a:pt x="172408" y="485996"/>
                    <a:pt x="80541" y="595740"/>
                  </a:cubicBezTo>
                  <a:cubicBezTo>
                    <a:pt x="-8624" y="707979"/>
                    <a:pt x="-24835" y="855135"/>
                    <a:pt x="37310" y="979845"/>
                  </a:cubicBezTo>
                  <a:cubicBezTo>
                    <a:pt x="102157" y="1104554"/>
                    <a:pt x="237255" y="1186862"/>
                    <a:pt x="385863" y="1194344"/>
                  </a:cubicBezTo>
                  <a:lnTo>
                    <a:pt x="385863" y="1196838"/>
                  </a:lnTo>
                  <a:lnTo>
                    <a:pt x="1953001" y="1196838"/>
                  </a:lnTo>
                  <a:cubicBezTo>
                    <a:pt x="2131331" y="1196838"/>
                    <a:pt x="2277237" y="1062153"/>
                    <a:pt x="2277237" y="897537"/>
                  </a:cubicBezTo>
                  <a:cubicBezTo>
                    <a:pt x="2277237" y="732921"/>
                    <a:pt x="2134033" y="595740"/>
                    <a:pt x="1955703" y="595740"/>
                  </a:cubicBezTo>
                  <a:close/>
                </a:path>
              </a:pathLst>
            </a:custGeom>
            <a:solidFill>
              <a:schemeClr val="bg1"/>
            </a:solidFill>
            <a:ln w="26988" cap="flat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2248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9C703-F76E-0A9E-7285-0364AA976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F36D78-2D82-E141-636C-BE9A5117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Rollback Attacks</a:t>
            </a:r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88DDBA32-92A9-7C9F-FE29-0DF7D1412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393" y="2311400"/>
            <a:ext cx="2512291" cy="22351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8C9D51-84B0-4528-F918-170D0F28FEDE}"/>
              </a:ext>
            </a:extLst>
          </p:cNvPr>
          <p:cNvGrpSpPr/>
          <p:nvPr/>
        </p:nvGrpSpPr>
        <p:grpSpPr>
          <a:xfrm>
            <a:off x="1513902" y="2521528"/>
            <a:ext cx="2587044" cy="2339145"/>
            <a:chOff x="1682991" y="2684906"/>
            <a:chExt cx="2139695" cy="193562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A497F62-41FD-7E93-DC21-2A958ABFE2EB}"/>
                </a:ext>
              </a:extLst>
            </p:cNvPr>
            <p:cNvGrpSpPr/>
            <p:nvPr/>
          </p:nvGrpSpPr>
          <p:grpSpPr>
            <a:xfrm>
              <a:off x="1682991" y="2684906"/>
              <a:ext cx="2139695" cy="1935621"/>
              <a:chOff x="3340806" y="2993417"/>
              <a:chExt cx="1225296" cy="110843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7D8CD1E-6278-A405-9C3B-6D9627776F22}"/>
                  </a:ext>
                </a:extLst>
              </p:cNvPr>
              <p:cNvSpPr/>
              <p:nvPr/>
            </p:nvSpPr>
            <p:spPr>
              <a:xfrm>
                <a:off x="3340806" y="2993417"/>
                <a:ext cx="871164" cy="871165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Graphic 2" descr="Lock outline">
                <a:extLst>
                  <a:ext uri="{FF2B5EF4-FFF2-40B4-BE49-F238E27FC236}">
                    <a16:creationId xmlns:a16="http://schemas.microsoft.com/office/drawing/2014/main" id="{4C039DF4-2464-BBE0-DCBD-40DBB970C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57838" y="3393586"/>
                <a:ext cx="708264" cy="708264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50B6DD-6F66-8AC7-762F-8E26E9620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41298" y="2838822"/>
              <a:ext cx="1004671" cy="121345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744EAA-EFEE-C33A-A4DD-863DE4C464DC}"/>
                  </a:ext>
                </a:extLst>
              </p:cNvPr>
              <p:cNvSpPr txBox="1"/>
              <p:nvPr/>
            </p:nvSpPr>
            <p:spPr>
              <a:xfrm>
                <a:off x="7730393" y="1426030"/>
                <a:ext cx="2512291" cy="1026435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744EAA-EFEE-C33A-A4DD-863DE4C46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393" y="1426030"/>
                <a:ext cx="2512291" cy="1026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00DC9C7-7F80-3624-89A4-A15A2D2AA4AA}"/>
              </a:ext>
            </a:extLst>
          </p:cNvPr>
          <p:cNvGrpSpPr/>
          <p:nvPr/>
        </p:nvGrpSpPr>
        <p:grpSpPr>
          <a:xfrm>
            <a:off x="8986537" y="3604993"/>
            <a:ext cx="2277236" cy="1255680"/>
            <a:chOff x="5453156" y="4346694"/>
            <a:chExt cx="2277236" cy="1255680"/>
          </a:xfrm>
        </p:grpSpPr>
        <p:sp>
          <p:nvSpPr>
            <p:cNvPr id="40" name="Freeform 39" descr="Devil face with solid fill with solid fill">
              <a:extLst>
                <a:ext uri="{FF2B5EF4-FFF2-40B4-BE49-F238E27FC236}">
                  <a16:creationId xmlns:a16="http://schemas.microsoft.com/office/drawing/2014/main" id="{D4F1ECA6-00EC-7DB8-B8CB-55C38991B937}"/>
                </a:ext>
              </a:extLst>
            </p:cNvPr>
            <p:cNvSpPr/>
            <p:nvPr/>
          </p:nvSpPr>
          <p:spPr>
            <a:xfrm>
              <a:off x="5886887" y="4346694"/>
              <a:ext cx="1095805" cy="399810"/>
            </a:xfrm>
            <a:custGeom>
              <a:avLst/>
              <a:gdLst>
                <a:gd name="csX0" fmla="*/ 85502 w 1095805"/>
                <a:gd name="csY0" fmla="*/ 873 h 399810"/>
                <a:gd name="csX1" fmla="*/ 115958 w 1095805"/>
                <a:gd name="csY1" fmla="*/ 28252 h 399810"/>
                <a:gd name="csX2" fmla="*/ 208670 w 1095805"/>
                <a:gd name="csY2" fmla="*/ 185152 h 399810"/>
                <a:gd name="csX3" fmla="*/ 210317 w 1095805"/>
                <a:gd name="csY3" fmla="*/ 185785 h 399810"/>
                <a:gd name="csX4" fmla="*/ 181648 w 1095805"/>
                <a:gd name="csY4" fmla="*/ 206035 h 399810"/>
                <a:gd name="csX5" fmla="*/ 49611 w 1095805"/>
                <a:gd name="csY5" fmla="*/ 387984 h 399810"/>
                <a:gd name="csX6" fmla="*/ 46226 w 1095805"/>
                <a:gd name="csY6" fmla="*/ 399810 h 399810"/>
                <a:gd name="csX7" fmla="*/ 31877 w 1095805"/>
                <a:gd name="csY7" fmla="*/ 377427 h 399810"/>
                <a:gd name="csX8" fmla="*/ 9061 w 1095805"/>
                <a:gd name="csY8" fmla="*/ 145833 h 399810"/>
                <a:gd name="csX9" fmla="*/ 65249 w 1095805"/>
                <a:gd name="csY9" fmla="*/ 13178 h 399810"/>
                <a:gd name="csX10" fmla="*/ 85502 w 1095805"/>
                <a:gd name="csY10" fmla="*/ 873 h 399810"/>
                <a:gd name="csX11" fmla="*/ 1012220 w 1095805"/>
                <a:gd name="csY11" fmla="*/ 372 h 399810"/>
                <a:gd name="csX12" fmla="*/ 1030557 w 1095805"/>
                <a:gd name="csY12" fmla="*/ 12424 h 399810"/>
                <a:gd name="csX13" fmla="*/ 1086744 w 1095805"/>
                <a:gd name="csY13" fmla="*/ 145080 h 399810"/>
                <a:gd name="csX14" fmla="*/ 1087781 w 1095805"/>
                <a:gd name="csY14" fmla="*/ 306377 h 399810"/>
                <a:gd name="csX15" fmla="*/ 1084516 w 1095805"/>
                <a:gd name="csY15" fmla="*/ 316100 h 399810"/>
                <a:gd name="csX16" fmla="*/ 1035489 w 1095805"/>
                <a:gd name="csY16" fmla="*/ 315185 h 399810"/>
                <a:gd name="csX17" fmla="*/ 940414 w 1095805"/>
                <a:gd name="csY17" fmla="*/ 334437 h 399810"/>
                <a:gd name="csX18" fmla="*/ 842215 w 1095805"/>
                <a:gd name="csY18" fmla="*/ 213664 h 399810"/>
                <a:gd name="csX19" fmla="*/ 832200 w 1095805"/>
                <a:gd name="csY19" fmla="*/ 206271 h 399810"/>
                <a:gd name="csX20" fmla="*/ 887279 w 1095805"/>
                <a:gd name="csY20" fmla="*/ 185045 h 399810"/>
                <a:gd name="csX21" fmla="*/ 979847 w 1095805"/>
                <a:gd name="csY21" fmla="*/ 27499 h 399810"/>
                <a:gd name="csX22" fmla="*/ 991313 w 1095805"/>
                <a:gd name="csY22" fmla="*/ 5764 h 399810"/>
                <a:gd name="csX23" fmla="*/ 1012220 w 1095805"/>
                <a:gd name="csY23" fmla="*/ 372 h 39981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</a:cxnLst>
              <a:rect l="l" t="t" r="r" b="b"/>
              <a:pathLst>
                <a:path w="1095805" h="399810">
                  <a:moveTo>
                    <a:pt x="85502" y="873"/>
                  </a:moveTo>
                  <a:cubicBezTo>
                    <a:pt x="100958" y="-592"/>
                    <a:pt x="114593" y="11666"/>
                    <a:pt x="115958" y="28252"/>
                  </a:cubicBezTo>
                  <a:cubicBezTo>
                    <a:pt x="120430" y="95346"/>
                    <a:pt x="156304" y="153575"/>
                    <a:pt x="208670" y="185152"/>
                  </a:cubicBezTo>
                  <a:lnTo>
                    <a:pt x="210317" y="185785"/>
                  </a:lnTo>
                  <a:lnTo>
                    <a:pt x="181648" y="206035"/>
                  </a:lnTo>
                  <a:cubicBezTo>
                    <a:pt x="122437" y="255461"/>
                    <a:pt x="76715" y="317952"/>
                    <a:pt x="49611" y="387984"/>
                  </a:cubicBezTo>
                  <a:lnTo>
                    <a:pt x="46226" y="399810"/>
                  </a:lnTo>
                  <a:lnTo>
                    <a:pt x="31877" y="377427"/>
                  </a:lnTo>
                  <a:cubicBezTo>
                    <a:pt x="528" y="311380"/>
                    <a:pt x="-8954" y="228818"/>
                    <a:pt x="9061" y="145833"/>
                  </a:cubicBezTo>
                  <a:cubicBezTo>
                    <a:pt x="19269" y="98003"/>
                    <a:pt x="38380" y="52881"/>
                    <a:pt x="65249" y="13178"/>
                  </a:cubicBezTo>
                  <a:cubicBezTo>
                    <a:pt x="70025" y="6127"/>
                    <a:pt x="77411" y="1640"/>
                    <a:pt x="85502" y="873"/>
                  </a:cubicBezTo>
                  <a:close/>
                  <a:moveTo>
                    <a:pt x="1012220" y="372"/>
                  </a:moveTo>
                  <a:cubicBezTo>
                    <a:pt x="1019322" y="1578"/>
                    <a:pt x="1025995" y="5690"/>
                    <a:pt x="1030557" y="12424"/>
                  </a:cubicBezTo>
                  <a:cubicBezTo>
                    <a:pt x="1057426" y="52127"/>
                    <a:pt x="1076536" y="97249"/>
                    <a:pt x="1086744" y="145080"/>
                  </a:cubicBezTo>
                  <a:cubicBezTo>
                    <a:pt x="1098754" y="200780"/>
                    <a:pt x="1098544" y="256103"/>
                    <a:pt x="1087781" y="306377"/>
                  </a:cubicBezTo>
                  <a:lnTo>
                    <a:pt x="1084516" y="316100"/>
                  </a:lnTo>
                  <a:lnTo>
                    <a:pt x="1035489" y="315185"/>
                  </a:lnTo>
                  <a:cubicBezTo>
                    <a:pt x="1003403" y="318069"/>
                    <a:pt x="971487" y="324460"/>
                    <a:pt x="940414" y="334437"/>
                  </a:cubicBezTo>
                  <a:cubicBezTo>
                    <a:pt x="914745" y="288295"/>
                    <a:pt x="881309" y="247764"/>
                    <a:pt x="842215" y="213664"/>
                  </a:cubicBezTo>
                  <a:lnTo>
                    <a:pt x="832200" y="206271"/>
                  </a:lnTo>
                  <a:lnTo>
                    <a:pt x="887279" y="185045"/>
                  </a:lnTo>
                  <a:cubicBezTo>
                    <a:pt x="939751" y="153314"/>
                    <a:pt x="975607" y="94809"/>
                    <a:pt x="979847" y="27499"/>
                  </a:cubicBezTo>
                  <a:cubicBezTo>
                    <a:pt x="980562" y="18816"/>
                    <a:pt x="984744" y="10890"/>
                    <a:pt x="991313" y="5764"/>
                  </a:cubicBezTo>
                  <a:cubicBezTo>
                    <a:pt x="997588" y="869"/>
                    <a:pt x="1005118" y="-833"/>
                    <a:pt x="1012220" y="372"/>
                  </a:cubicBezTo>
                  <a:close/>
                </a:path>
              </a:pathLst>
            </a:custGeom>
            <a:solidFill>
              <a:srgbClr val="FF0000"/>
            </a:solidFill>
            <a:ln w="13990" cap="flat">
              <a:noFill/>
              <a:prstDash val="solid"/>
              <a:miter/>
            </a:ln>
          </p:spPr>
          <p:txBody>
            <a:bodyPr wrap="square">
              <a:noAutofit/>
            </a:bodyPr>
            <a:lstStyle/>
            <a:p>
              <a:endParaRPr lang="en-US"/>
            </a:p>
          </p:txBody>
        </p:sp>
        <p:sp>
          <p:nvSpPr>
            <p:cNvPr id="37" name="Graphic 15" descr="Cloud with solid fill">
              <a:extLst>
                <a:ext uri="{FF2B5EF4-FFF2-40B4-BE49-F238E27FC236}">
                  <a16:creationId xmlns:a16="http://schemas.microsoft.com/office/drawing/2014/main" id="{9DD9D9E3-A6AD-E79F-C316-7AA09A223168}"/>
                </a:ext>
              </a:extLst>
            </p:cNvPr>
            <p:cNvSpPr/>
            <p:nvPr/>
          </p:nvSpPr>
          <p:spPr>
            <a:xfrm>
              <a:off x="5453156" y="4405536"/>
              <a:ext cx="2277236" cy="1196838"/>
            </a:xfrm>
            <a:custGeom>
              <a:avLst/>
              <a:gdLst>
                <a:gd name="csX0" fmla="*/ 1955703 w 2277236"/>
                <a:gd name="csY0" fmla="*/ 595740 h 1196838"/>
                <a:gd name="csX1" fmla="*/ 1928683 w 2277236"/>
                <a:gd name="csY1" fmla="*/ 595740 h 1196838"/>
                <a:gd name="csX2" fmla="*/ 1928683 w 2277236"/>
                <a:gd name="csY2" fmla="*/ 595740 h 1196838"/>
                <a:gd name="csX3" fmla="*/ 1758460 w 2277236"/>
                <a:gd name="csY3" fmla="*/ 291450 h 1196838"/>
                <a:gd name="csX4" fmla="*/ 1388291 w 2277236"/>
                <a:gd name="csY4" fmla="*/ 244061 h 1196838"/>
                <a:gd name="csX5" fmla="*/ 842495 w 2277236"/>
                <a:gd name="csY5" fmla="*/ 12102 h 1196838"/>
                <a:gd name="csX6" fmla="*/ 469624 w 2277236"/>
                <a:gd name="csY6" fmla="*/ 446090 h 1196838"/>
                <a:gd name="csX7" fmla="*/ 469624 w 2277236"/>
                <a:gd name="csY7" fmla="*/ 451078 h 1196838"/>
                <a:gd name="csX8" fmla="*/ 80541 w 2277236"/>
                <a:gd name="csY8" fmla="*/ 595740 h 1196838"/>
                <a:gd name="csX9" fmla="*/ 37310 w 2277236"/>
                <a:gd name="csY9" fmla="*/ 979845 h 1196838"/>
                <a:gd name="csX10" fmla="*/ 385863 w 2277236"/>
                <a:gd name="csY10" fmla="*/ 1194344 h 1196838"/>
                <a:gd name="csX11" fmla="*/ 385863 w 2277236"/>
                <a:gd name="csY11" fmla="*/ 1196838 h 1196838"/>
                <a:gd name="csX12" fmla="*/ 1953001 w 2277236"/>
                <a:gd name="csY12" fmla="*/ 1196838 h 1196838"/>
                <a:gd name="csX13" fmla="*/ 2277237 w 2277236"/>
                <a:gd name="csY13" fmla="*/ 897537 h 1196838"/>
                <a:gd name="csX14" fmla="*/ 1955703 w 2277236"/>
                <a:gd name="csY14" fmla="*/ 595740 h 119683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2277236" h="1196838">
                  <a:moveTo>
                    <a:pt x="1955703" y="595740"/>
                  </a:moveTo>
                  <a:cubicBezTo>
                    <a:pt x="1947597" y="595740"/>
                    <a:pt x="1936789" y="595740"/>
                    <a:pt x="1928683" y="595740"/>
                  </a:cubicBezTo>
                  <a:cubicBezTo>
                    <a:pt x="1928683" y="595740"/>
                    <a:pt x="1928683" y="595740"/>
                    <a:pt x="1928683" y="595740"/>
                  </a:cubicBezTo>
                  <a:cubicBezTo>
                    <a:pt x="1928683" y="473525"/>
                    <a:pt x="1863837" y="361287"/>
                    <a:pt x="1758460" y="291450"/>
                  </a:cubicBezTo>
                  <a:cubicBezTo>
                    <a:pt x="1650381" y="221613"/>
                    <a:pt x="1512581" y="204154"/>
                    <a:pt x="1388291" y="244061"/>
                  </a:cubicBezTo>
                  <a:cubicBezTo>
                    <a:pt x="1285617" y="59491"/>
                    <a:pt x="1058652" y="-35288"/>
                    <a:pt x="842495" y="12102"/>
                  </a:cubicBezTo>
                  <a:cubicBezTo>
                    <a:pt x="626338" y="59491"/>
                    <a:pt x="469624" y="239072"/>
                    <a:pt x="469624" y="446090"/>
                  </a:cubicBezTo>
                  <a:cubicBezTo>
                    <a:pt x="469624" y="446090"/>
                    <a:pt x="469624" y="448584"/>
                    <a:pt x="469624" y="451078"/>
                  </a:cubicBezTo>
                  <a:cubicBezTo>
                    <a:pt x="321016" y="428630"/>
                    <a:pt x="172408" y="485996"/>
                    <a:pt x="80541" y="595740"/>
                  </a:cubicBezTo>
                  <a:cubicBezTo>
                    <a:pt x="-8624" y="707979"/>
                    <a:pt x="-24835" y="855135"/>
                    <a:pt x="37310" y="979845"/>
                  </a:cubicBezTo>
                  <a:cubicBezTo>
                    <a:pt x="102157" y="1104554"/>
                    <a:pt x="237255" y="1186862"/>
                    <a:pt x="385863" y="1194344"/>
                  </a:cubicBezTo>
                  <a:lnTo>
                    <a:pt x="385863" y="1196838"/>
                  </a:lnTo>
                  <a:lnTo>
                    <a:pt x="1953001" y="1196838"/>
                  </a:lnTo>
                  <a:cubicBezTo>
                    <a:pt x="2131331" y="1196838"/>
                    <a:pt x="2277237" y="1062153"/>
                    <a:pt x="2277237" y="897537"/>
                  </a:cubicBezTo>
                  <a:cubicBezTo>
                    <a:pt x="2277237" y="732921"/>
                    <a:pt x="2134033" y="595740"/>
                    <a:pt x="1955703" y="595740"/>
                  </a:cubicBezTo>
                  <a:close/>
                </a:path>
              </a:pathLst>
            </a:custGeom>
            <a:solidFill>
              <a:schemeClr val="bg1"/>
            </a:solidFill>
            <a:ln w="26988" cap="flat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400E9C-4F37-F170-93FC-028A1F1FF194}"/>
              </a:ext>
            </a:extLst>
          </p:cNvPr>
          <p:cNvCxnSpPr>
            <a:cxnSpLocks/>
          </p:cNvCxnSpPr>
          <p:nvPr/>
        </p:nvCxnSpPr>
        <p:spPr>
          <a:xfrm>
            <a:off x="3353245" y="3440745"/>
            <a:ext cx="487635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F99259-6FAD-8EB0-5575-F375C2E892F0}"/>
              </a:ext>
            </a:extLst>
          </p:cNvPr>
          <p:cNvSpPr txBox="1"/>
          <p:nvPr/>
        </p:nvSpPr>
        <p:spPr>
          <a:xfrm>
            <a:off x="2717687" y="2093816"/>
            <a:ext cx="172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/>
              <a:t>🤔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36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SlidesGo Simple Professional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Go Simple Professional" id="{C0D70102-FB27-A848-BC42-2A61B9BDC8CC}" vid="{EF8807A4-C7C5-2C46-A010-1CFCE0964E2B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SlidesGo Simple Professional</Template>
  <TotalTime>298</TotalTime>
  <Words>1505</Words>
  <Application>Microsoft Macintosh PowerPoint</Application>
  <PresentationFormat>Widescreen</PresentationFormat>
  <Paragraphs>235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Aptos</vt:lpstr>
      <vt:lpstr>Arial</vt:lpstr>
      <vt:lpstr>Cambria Math</vt:lpstr>
      <vt:lpstr>Century</vt:lpstr>
      <vt:lpstr>Figtree Black</vt:lpstr>
      <vt:lpstr>Hanken Grotesk</vt:lpstr>
      <vt:lpstr>Lato</vt:lpstr>
      <vt:lpstr>Linux Libertine O</vt:lpstr>
      <vt:lpstr>Nunito Light</vt:lpstr>
      <vt:lpstr>Proxima Nova</vt:lpstr>
      <vt:lpstr>SlidesGo Simple Professional</vt:lpstr>
      <vt:lpstr>Slidesgo Final Pages</vt:lpstr>
      <vt:lpstr>HarborMaster: Rollback Detection for Trusted Distributed Computing</vt:lpstr>
      <vt:lpstr>Context: Trusted Execution Environments</vt:lpstr>
      <vt:lpstr>The Evolution of TCB</vt:lpstr>
      <vt:lpstr>The Evolution of TCB</vt:lpstr>
      <vt:lpstr>The Evolution of TCB</vt:lpstr>
      <vt:lpstr>There’s one big problem!</vt:lpstr>
      <vt:lpstr>Rollback Attacks</vt:lpstr>
      <vt:lpstr>Rollback Attacks</vt:lpstr>
      <vt:lpstr>Rollback Attacks</vt:lpstr>
      <vt:lpstr>Rollback Attacks</vt:lpstr>
      <vt:lpstr>Rollback Attacks</vt:lpstr>
      <vt:lpstr>Rollback Detection</vt:lpstr>
      <vt:lpstr>The Single-Log Approach</vt:lpstr>
      <vt:lpstr>The Single-Log Approach</vt:lpstr>
      <vt:lpstr>The Single-Log Approach</vt:lpstr>
      <vt:lpstr>The Multi-Log Approach</vt:lpstr>
      <vt:lpstr>The Multi-Log Approach</vt:lpstr>
      <vt:lpstr>Can we do better?</vt:lpstr>
      <vt:lpstr>Insight</vt:lpstr>
      <vt:lpstr>Insight</vt:lpstr>
      <vt:lpstr>Insight</vt:lpstr>
      <vt:lpstr>Causal Logging: Vector Clocks</vt:lpstr>
      <vt:lpstr>HarborMaster Architecture</vt:lpstr>
      <vt:lpstr>Pick your poison antidote!</vt:lpstr>
      <vt:lpstr>Evaluation</vt:lpstr>
      <vt:lpstr>Evaluation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Shubham Mishra</dc:creator>
  <cp:lastModifiedBy>Shubham Mishra</cp:lastModifiedBy>
  <cp:revision>2</cp:revision>
  <dcterms:created xsi:type="dcterms:W3CDTF">2026-01-09T00:51:22Z</dcterms:created>
  <dcterms:modified xsi:type="dcterms:W3CDTF">2026-01-15T01:23:40Z</dcterms:modified>
</cp:coreProperties>
</file>